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57" r:id="rId3"/>
    <p:sldId id="321" r:id="rId4"/>
    <p:sldId id="259" r:id="rId5"/>
    <p:sldId id="323" r:id="rId6"/>
    <p:sldId id="322" r:id="rId7"/>
    <p:sldId id="289" r:id="rId8"/>
    <p:sldId id="290" r:id="rId9"/>
    <p:sldId id="288" r:id="rId10"/>
    <p:sldId id="291" r:id="rId11"/>
    <p:sldId id="258" r:id="rId12"/>
    <p:sldId id="262" r:id="rId13"/>
    <p:sldId id="287" r:id="rId14"/>
    <p:sldId id="281" r:id="rId15"/>
    <p:sldId id="282" r:id="rId16"/>
    <p:sldId id="261" r:id="rId17"/>
    <p:sldId id="306" r:id="rId18"/>
    <p:sldId id="264" r:id="rId19"/>
    <p:sldId id="295" r:id="rId20"/>
    <p:sldId id="296" r:id="rId21"/>
    <p:sldId id="297" r:id="rId22"/>
    <p:sldId id="298" r:id="rId23"/>
    <p:sldId id="304" r:id="rId24"/>
    <p:sldId id="299" r:id="rId25"/>
    <p:sldId id="300" r:id="rId26"/>
    <p:sldId id="301" r:id="rId27"/>
    <p:sldId id="302" r:id="rId28"/>
    <p:sldId id="303" r:id="rId29"/>
    <p:sldId id="292" r:id="rId30"/>
    <p:sldId id="294" r:id="rId31"/>
    <p:sldId id="305" r:id="rId32"/>
    <p:sldId id="325" r:id="rId33"/>
    <p:sldId id="284" r:id="rId34"/>
    <p:sldId id="324" r:id="rId35"/>
    <p:sldId id="307" r:id="rId36"/>
    <p:sldId id="316" r:id="rId37"/>
    <p:sldId id="315" r:id="rId38"/>
    <p:sldId id="308" r:id="rId39"/>
    <p:sldId id="309" r:id="rId40"/>
    <p:sldId id="310" r:id="rId41"/>
    <p:sldId id="311" r:id="rId42"/>
    <p:sldId id="312" r:id="rId43"/>
    <p:sldId id="313" r:id="rId44"/>
    <p:sldId id="317" r:id="rId45"/>
    <p:sldId id="318" r:id="rId46"/>
    <p:sldId id="314" r:id="rId47"/>
    <p:sldId id="319" r:id="rId48"/>
    <p:sldId id="320" r:id="rId49"/>
    <p:sldId id="327" r:id="rId50"/>
    <p:sldId id="326"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05">
          <p15:clr>
            <a:srgbClr val="A4A3A4"/>
          </p15:clr>
        </p15:guide>
        <p15:guide id="2" pos="286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67B3E1"/>
    <a:srgbClr val="C028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7"/>
    <p:restoredTop sz="95345" autoAdjust="0"/>
  </p:normalViewPr>
  <p:slideViewPr>
    <p:cSldViewPr snapToGrid="0" snapToObjects="1">
      <p:cViewPr varScale="1">
        <p:scale>
          <a:sx n="90" d="100"/>
          <a:sy n="90" d="100"/>
        </p:scale>
        <p:origin x="1544" y="192"/>
      </p:cViewPr>
      <p:guideLst>
        <p:guide orient="horz" pos="4105"/>
        <p:guide pos="2869"/>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F1FCC-98D3-B147-A68A-310A0DADF468}" type="datetimeFigureOut">
              <a:rPr lang="en-US" smtClean="0"/>
              <a:t>8/23/21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5116A6-5541-B345-A76F-953BE9C5102A}" type="slidenum">
              <a:rPr lang="en-US" smtClean="0"/>
              <a:t>‹#›</a:t>
            </a:fld>
            <a:endParaRPr lang="en-US"/>
          </a:p>
        </p:txBody>
      </p:sp>
    </p:spTree>
    <p:extLst>
      <p:ext uri="{BB962C8B-B14F-4D97-AF65-F5344CB8AC3E}">
        <p14:creationId xmlns:p14="http://schemas.microsoft.com/office/powerpoint/2010/main" val="583952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5116A6-5541-B345-A76F-953BE9C5102A}" type="slidenum">
              <a:rPr lang="en-US" smtClean="0"/>
              <a:t>16</a:t>
            </a:fld>
            <a:endParaRPr lang="en-US"/>
          </a:p>
        </p:txBody>
      </p:sp>
    </p:spTree>
    <p:extLst>
      <p:ext uri="{BB962C8B-B14F-4D97-AF65-F5344CB8AC3E}">
        <p14:creationId xmlns:p14="http://schemas.microsoft.com/office/powerpoint/2010/main" val="1828263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3F74731-3926-6442-8BBC-E95CED07BA3D}" type="datetimeFigureOut">
              <a:rPr lang="en-US" smtClean="0"/>
              <a:t>8/22/21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0F3BD6F-6DBA-9D41-8057-971795E380F4}" type="slidenum">
              <a:rPr lang="en-US" smtClean="0"/>
              <a:t>‹#›</a:t>
            </a:fld>
            <a:endParaRPr lang="en-US"/>
          </a:p>
        </p:txBody>
      </p:sp>
    </p:spTree>
    <p:extLst>
      <p:ext uri="{BB962C8B-B14F-4D97-AF65-F5344CB8AC3E}">
        <p14:creationId xmlns:p14="http://schemas.microsoft.com/office/powerpoint/2010/main" val="344949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F74731-3926-6442-8BBC-E95CED07BA3D}" type="datetimeFigureOut">
              <a:rPr lang="en-US" smtClean="0"/>
              <a:t>8/22/21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0F3BD6F-6DBA-9D41-8057-971795E380F4}" type="slidenum">
              <a:rPr lang="en-US" smtClean="0"/>
              <a:t>‹#›</a:t>
            </a:fld>
            <a:endParaRPr lang="en-US"/>
          </a:p>
        </p:txBody>
      </p:sp>
    </p:spTree>
    <p:extLst>
      <p:ext uri="{BB962C8B-B14F-4D97-AF65-F5344CB8AC3E}">
        <p14:creationId xmlns:p14="http://schemas.microsoft.com/office/powerpoint/2010/main" val="4126456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F74731-3926-6442-8BBC-E95CED07BA3D}" type="datetimeFigureOut">
              <a:rPr lang="en-US" smtClean="0"/>
              <a:t>8/22/21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0F3BD6F-6DBA-9D41-8057-971795E380F4}" type="slidenum">
              <a:rPr lang="en-US" smtClean="0"/>
              <a:t>‹#›</a:t>
            </a:fld>
            <a:endParaRPr lang="en-US"/>
          </a:p>
        </p:txBody>
      </p:sp>
    </p:spTree>
    <p:extLst>
      <p:ext uri="{BB962C8B-B14F-4D97-AF65-F5344CB8AC3E}">
        <p14:creationId xmlns:p14="http://schemas.microsoft.com/office/powerpoint/2010/main" val="2853427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9678"/>
            <a:ext cx="8229600" cy="466400"/>
          </a:xfrm>
        </p:spPr>
        <p:txBody>
          <a:bodyPr>
            <a:noAutofit/>
          </a:bodyPr>
          <a:lstStyle>
            <a:lvl1pPr>
              <a:defRPr sz="3000">
                <a:latin typeface="Arial"/>
                <a:cs typeface="Arial"/>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0F3BD6F-6DBA-9D41-8057-971795E380F4}" type="slidenum">
              <a:rPr lang="en-US" smtClean="0"/>
              <a:t>‹#›</a:t>
            </a:fld>
            <a:endParaRPr lang="en-US"/>
          </a:p>
        </p:txBody>
      </p:sp>
    </p:spTree>
    <p:extLst>
      <p:ext uri="{BB962C8B-B14F-4D97-AF65-F5344CB8AC3E}">
        <p14:creationId xmlns:p14="http://schemas.microsoft.com/office/powerpoint/2010/main" val="52660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F74731-3926-6442-8BBC-E95CED07BA3D}" type="datetimeFigureOut">
              <a:rPr lang="en-US" smtClean="0"/>
              <a:t>8/22/21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0F3BD6F-6DBA-9D41-8057-971795E380F4}" type="slidenum">
              <a:rPr lang="en-US" smtClean="0"/>
              <a:t>‹#›</a:t>
            </a:fld>
            <a:endParaRPr lang="en-US"/>
          </a:p>
        </p:txBody>
      </p:sp>
    </p:spTree>
    <p:extLst>
      <p:ext uri="{BB962C8B-B14F-4D97-AF65-F5344CB8AC3E}">
        <p14:creationId xmlns:p14="http://schemas.microsoft.com/office/powerpoint/2010/main" val="2456106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F74731-3926-6442-8BBC-E95CED07BA3D}" type="datetimeFigureOut">
              <a:rPr lang="en-US" smtClean="0"/>
              <a:t>8/22/21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0F3BD6F-6DBA-9D41-8057-971795E380F4}" type="slidenum">
              <a:rPr lang="en-US" smtClean="0"/>
              <a:t>‹#›</a:t>
            </a:fld>
            <a:endParaRPr lang="en-US"/>
          </a:p>
        </p:txBody>
      </p:sp>
    </p:spTree>
    <p:extLst>
      <p:ext uri="{BB962C8B-B14F-4D97-AF65-F5344CB8AC3E}">
        <p14:creationId xmlns:p14="http://schemas.microsoft.com/office/powerpoint/2010/main" val="3643754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F74731-3926-6442-8BBC-E95CED07BA3D}" type="datetimeFigureOut">
              <a:rPr lang="en-US" smtClean="0"/>
              <a:t>8/22/21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C0F3BD6F-6DBA-9D41-8057-971795E380F4}" type="slidenum">
              <a:rPr lang="en-US" smtClean="0"/>
              <a:t>‹#›</a:t>
            </a:fld>
            <a:endParaRPr lang="en-US"/>
          </a:p>
        </p:txBody>
      </p:sp>
    </p:spTree>
    <p:extLst>
      <p:ext uri="{BB962C8B-B14F-4D97-AF65-F5344CB8AC3E}">
        <p14:creationId xmlns:p14="http://schemas.microsoft.com/office/powerpoint/2010/main" val="245316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F74731-3926-6442-8BBC-E95CED07BA3D}" type="datetimeFigureOut">
              <a:rPr lang="en-US" smtClean="0"/>
              <a:t>8/22/21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C0F3BD6F-6DBA-9D41-8057-971795E380F4}" type="slidenum">
              <a:rPr lang="en-US" smtClean="0"/>
              <a:t>‹#›</a:t>
            </a:fld>
            <a:endParaRPr lang="en-US"/>
          </a:p>
        </p:txBody>
      </p:sp>
    </p:spTree>
    <p:extLst>
      <p:ext uri="{BB962C8B-B14F-4D97-AF65-F5344CB8AC3E}">
        <p14:creationId xmlns:p14="http://schemas.microsoft.com/office/powerpoint/2010/main" val="1562322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F74731-3926-6442-8BBC-E95CED07BA3D}" type="datetimeFigureOut">
              <a:rPr lang="en-US" smtClean="0"/>
              <a:t>8/22/21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C0F3BD6F-6DBA-9D41-8057-971795E380F4}" type="slidenum">
              <a:rPr lang="en-US" smtClean="0"/>
              <a:t>‹#›</a:t>
            </a:fld>
            <a:endParaRPr lang="en-US"/>
          </a:p>
        </p:txBody>
      </p:sp>
    </p:spTree>
    <p:extLst>
      <p:ext uri="{BB962C8B-B14F-4D97-AF65-F5344CB8AC3E}">
        <p14:creationId xmlns:p14="http://schemas.microsoft.com/office/powerpoint/2010/main" val="3074840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F74731-3926-6442-8BBC-E95CED07BA3D}" type="datetimeFigureOut">
              <a:rPr lang="en-US" smtClean="0"/>
              <a:t>8/22/21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0F3BD6F-6DBA-9D41-8057-971795E380F4}" type="slidenum">
              <a:rPr lang="en-US" smtClean="0"/>
              <a:t>‹#›</a:t>
            </a:fld>
            <a:endParaRPr lang="en-US"/>
          </a:p>
        </p:txBody>
      </p:sp>
    </p:spTree>
    <p:extLst>
      <p:ext uri="{BB962C8B-B14F-4D97-AF65-F5344CB8AC3E}">
        <p14:creationId xmlns:p14="http://schemas.microsoft.com/office/powerpoint/2010/main" val="3304354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F74731-3926-6442-8BBC-E95CED07BA3D}" type="datetimeFigureOut">
              <a:rPr lang="en-US" smtClean="0"/>
              <a:t>8/22/21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C0F3BD6F-6DBA-9D41-8057-971795E380F4}" type="slidenum">
              <a:rPr lang="en-US" smtClean="0"/>
              <a:t>‹#›</a:t>
            </a:fld>
            <a:endParaRPr lang="en-US"/>
          </a:p>
        </p:txBody>
      </p:sp>
    </p:spTree>
    <p:extLst>
      <p:ext uri="{BB962C8B-B14F-4D97-AF65-F5344CB8AC3E}">
        <p14:creationId xmlns:p14="http://schemas.microsoft.com/office/powerpoint/2010/main" val="350401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74731-3926-6442-8BBC-E95CED07BA3D}" type="datetimeFigureOut">
              <a:rPr lang="en-US" smtClean="0"/>
              <a:t>8/22/21</a:t>
            </a:fld>
            <a:endParaRPr lang="en-US"/>
          </a:p>
        </p:txBody>
      </p:sp>
      <p:sp>
        <p:nvSpPr>
          <p:cNvPr id="7" name="Rectangle 6"/>
          <p:cNvSpPr/>
          <p:nvPr userDrawn="1"/>
        </p:nvSpPr>
        <p:spPr>
          <a:xfrm>
            <a:off x="0" y="0"/>
            <a:ext cx="201782"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200079" y="741038"/>
            <a:ext cx="8799783" cy="0"/>
          </a:xfrm>
          <a:prstGeom prst="line">
            <a:avLst/>
          </a:prstGeom>
          <a:ln>
            <a:solidFill>
              <a:srgbClr val="C02802"/>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200079" y="6356350"/>
            <a:ext cx="87997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13"/>
          <a:stretch>
            <a:fillRect/>
          </a:stretch>
        </p:blipFill>
        <p:spPr>
          <a:xfrm>
            <a:off x="223819" y="6388032"/>
            <a:ext cx="453263" cy="469646"/>
          </a:xfrm>
          <a:prstGeom prst="rect">
            <a:avLst/>
          </a:prstGeom>
        </p:spPr>
      </p:pic>
      <p:sp>
        <p:nvSpPr>
          <p:cNvPr id="11" name="TextBox 10"/>
          <p:cNvSpPr txBox="1"/>
          <p:nvPr userDrawn="1"/>
        </p:nvSpPr>
        <p:spPr>
          <a:xfrm>
            <a:off x="747780" y="6431946"/>
            <a:ext cx="2799452" cy="369332"/>
          </a:xfrm>
          <a:prstGeom prst="rect">
            <a:avLst/>
          </a:prstGeom>
          <a:noFill/>
        </p:spPr>
        <p:txBody>
          <a:bodyPr wrap="none" rtlCol="0">
            <a:spAutoFit/>
          </a:bodyPr>
          <a:lstStyle/>
          <a:p>
            <a:r>
              <a:rPr lang="en-US" dirty="0">
                <a:solidFill>
                  <a:srgbClr val="C02802"/>
                </a:solidFill>
                <a:latin typeface="Georgia"/>
                <a:cs typeface="Georgia"/>
              </a:rPr>
              <a:t>The University of Georgia</a:t>
            </a:r>
          </a:p>
        </p:txBody>
      </p:sp>
      <p:sp>
        <p:nvSpPr>
          <p:cNvPr id="12" name="Rectangle 11"/>
          <p:cNvSpPr/>
          <p:nvPr userDrawn="1"/>
        </p:nvSpPr>
        <p:spPr>
          <a:xfrm>
            <a:off x="-1703" y="2971372"/>
            <a:ext cx="201782" cy="914400"/>
          </a:xfrm>
          <a:prstGeom prst="rect">
            <a:avLst/>
          </a:prstGeom>
          <a:solidFill>
            <a:srgbClr val="C028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0" y="960438"/>
            <a:ext cx="201782" cy="914400"/>
          </a:xfrm>
          <a:prstGeom prst="rect">
            <a:avLst/>
          </a:prstGeom>
          <a:solidFill>
            <a:srgbClr val="C028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3404" y="4833078"/>
            <a:ext cx="201782" cy="914400"/>
          </a:xfrm>
          <a:prstGeom prst="rect">
            <a:avLst/>
          </a:prstGeom>
          <a:solidFill>
            <a:srgbClr val="C0280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userDrawn="1"/>
        </p:nvSpPr>
        <p:spPr>
          <a:xfrm>
            <a:off x="4604400" y="6467764"/>
            <a:ext cx="419763" cy="323165"/>
          </a:xfrm>
          <a:prstGeom prst="rect">
            <a:avLst/>
          </a:prstGeom>
          <a:noFill/>
        </p:spPr>
        <p:txBody>
          <a:bodyPr wrap="none" rtlCol="0">
            <a:spAutoFit/>
          </a:bodyPr>
          <a:lstStyle/>
          <a:p>
            <a:fld id="{692ABF5B-163D-1347-8738-726781DBBC3D}" type="slidenum">
              <a:rPr lang="en-US" sz="1500" smtClean="0">
                <a:latin typeface="Arial"/>
                <a:cs typeface="Arial"/>
              </a:rPr>
              <a:t>‹#›</a:t>
            </a:fld>
            <a:endParaRPr lang="en-US" sz="1500" dirty="0">
              <a:latin typeface="Arial"/>
              <a:cs typeface="Arial"/>
            </a:endParaRPr>
          </a:p>
        </p:txBody>
      </p:sp>
      <p:sp>
        <p:nvSpPr>
          <p:cNvPr id="16" name="TextBox 15"/>
          <p:cNvSpPr txBox="1"/>
          <p:nvPr userDrawn="1"/>
        </p:nvSpPr>
        <p:spPr>
          <a:xfrm>
            <a:off x="5992439" y="6478113"/>
            <a:ext cx="2975488" cy="323165"/>
          </a:xfrm>
          <a:prstGeom prst="rect">
            <a:avLst/>
          </a:prstGeom>
          <a:noFill/>
        </p:spPr>
        <p:txBody>
          <a:bodyPr wrap="none" rtlCol="0">
            <a:spAutoFit/>
          </a:bodyPr>
          <a:lstStyle/>
          <a:p>
            <a:r>
              <a:rPr lang="en-US" sz="1500" dirty="0">
                <a:latin typeface="Arial"/>
                <a:cs typeface="Arial"/>
              </a:rPr>
              <a:t>ELEE 4145 – Lecture 2 – M. Fok</a:t>
            </a:r>
          </a:p>
        </p:txBody>
      </p:sp>
    </p:spTree>
    <p:extLst>
      <p:ext uri="{BB962C8B-B14F-4D97-AF65-F5344CB8AC3E}">
        <p14:creationId xmlns:p14="http://schemas.microsoft.com/office/powerpoint/2010/main" val="3850796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6761"/>
            <a:ext cx="7772400" cy="1470025"/>
          </a:xfrm>
        </p:spPr>
        <p:txBody>
          <a:bodyPr>
            <a:normAutofit/>
          </a:bodyPr>
          <a:lstStyle/>
          <a:p>
            <a:pPr algn="l"/>
            <a:r>
              <a:rPr lang="en-US" sz="3500" dirty="0">
                <a:latin typeface="Arial"/>
                <a:cs typeface="Arial"/>
              </a:rPr>
              <a:t>ELEE 4145</a:t>
            </a:r>
            <a:br>
              <a:rPr lang="en-US" sz="3500" dirty="0">
                <a:latin typeface="Arial"/>
                <a:cs typeface="Arial"/>
              </a:rPr>
            </a:br>
            <a:r>
              <a:rPr lang="en-US" sz="3500" dirty="0">
                <a:latin typeface="Arial"/>
                <a:cs typeface="Arial"/>
              </a:rPr>
              <a:t>Lecture 2: Laser and LED</a:t>
            </a:r>
          </a:p>
        </p:txBody>
      </p:sp>
      <p:sp>
        <p:nvSpPr>
          <p:cNvPr id="6" name="TextBox 5"/>
          <p:cNvSpPr txBox="1"/>
          <p:nvPr/>
        </p:nvSpPr>
        <p:spPr>
          <a:xfrm>
            <a:off x="685800" y="5146394"/>
            <a:ext cx="1724175" cy="400110"/>
          </a:xfrm>
          <a:prstGeom prst="rect">
            <a:avLst/>
          </a:prstGeom>
          <a:noFill/>
        </p:spPr>
        <p:txBody>
          <a:bodyPr wrap="none" rtlCol="0">
            <a:spAutoFit/>
          </a:bodyPr>
          <a:lstStyle/>
          <a:p>
            <a:r>
              <a:rPr lang="en-US" sz="2000" dirty="0">
                <a:latin typeface="Arial"/>
                <a:cs typeface="Arial"/>
              </a:rPr>
              <a:t>by Mable Fok</a:t>
            </a:r>
          </a:p>
        </p:txBody>
      </p:sp>
      <p:sp>
        <p:nvSpPr>
          <p:cNvPr id="3" name="TextBox 2"/>
          <p:cNvSpPr txBox="1"/>
          <p:nvPr/>
        </p:nvSpPr>
        <p:spPr>
          <a:xfrm>
            <a:off x="4040749" y="5282184"/>
            <a:ext cx="5107018" cy="1015663"/>
          </a:xfrm>
          <a:prstGeom prst="rect">
            <a:avLst/>
          </a:prstGeom>
          <a:noFill/>
        </p:spPr>
        <p:txBody>
          <a:bodyPr wrap="none" rtlCol="0">
            <a:spAutoFit/>
          </a:bodyPr>
          <a:lstStyle/>
          <a:p>
            <a:r>
              <a:rPr lang="en-US" sz="1500" dirty="0">
                <a:solidFill>
                  <a:schemeClr val="accent2"/>
                </a:solidFill>
                <a:latin typeface="Arial"/>
                <a:cs typeface="Arial"/>
              </a:rPr>
              <a:t>Some of the lecture materials are from PU and CUHK.</a:t>
            </a:r>
          </a:p>
          <a:p>
            <a:r>
              <a:rPr lang="en-US" sz="1500" dirty="0">
                <a:solidFill>
                  <a:schemeClr val="accent1"/>
                </a:solidFill>
                <a:latin typeface="Arial"/>
                <a:cs typeface="Arial"/>
              </a:rPr>
              <a:t>Acknowledgement:</a:t>
            </a:r>
          </a:p>
          <a:p>
            <a:pPr lvl="1"/>
            <a:r>
              <a:rPr lang="en-US" sz="1500" dirty="0">
                <a:latin typeface="Arial"/>
                <a:cs typeface="Arial"/>
              </a:rPr>
              <a:t>Prof. </a:t>
            </a:r>
            <a:r>
              <a:rPr lang="en-US" sz="1500" dirty="0" err="1">
                <a:latin typeface="Arial"/>
                <a:cs typeface="Arial"/>
              </a:rPr>
              <a:t>Prucnal</a:t>
            </a:r>
            <a:r>
              <a:rPr lang="en-US" sz="1500" dirty="0">
                <a:latin typeface="Arial"/>
                <a:cs typeface="Arial"/>
              </a:rPr>
              <a:t> from Princeton University</a:t>
            </a:r>
          </a:p>
          <a:p>
            <a:pPr lvl="1"/>
            <a:r>
              <a:rPr lang="en-US" sz="1500" dirty="0">
                <a:latin typeface="Arial"/>
                <a:cs typeface="Arial"/>
              </a:rPr>
              <a:t>Prof. </a:t>
            </a:r>
            <a:r>
              <a:rPr lang="en-US" sz="1500" dirty="0" err="1">
                <a:latin typeface="Arial"/>
                <a:cs typeface="Arial"/>
              </a:rPr>
              <a:t>Shu</a:t>
            </a:r>
            <a:r>
              <a:rPr lang="en-US" sz="1500" dirty="0">
                <a:latin typeface="Arial"/>
                <a:cs typeface="Arial"/>
              </a:rPr>
              <a:t> from the Chinese University of Hong Kong</a:t>
            </a:r>
          </a:p>
        </p:txBody>
      </p:sp>
      <p:pic>
        <p:nvPicPr>
          <p:cNvPr id="5" name="Picture 4"/>
          <p:cNvPicPr>
            <a:picLocks noChangeAspect="1"/>
          </p:cNvPicPr>
          <p:nvPr/>
        </p:nvPicPr>
        <p:blipFill>
          <a:blip r:embed="rId2"/>
          <a:stretch>
            <a:fillRect/>
          </a:stretch>
        </p:blipFill>
        <p:spPr>
          <a:xfrm>
            <a:off x="4848900" y="3216786"/>
            <a:ext cx="2705859" cy="1772887"/>
          </a:xfrm>
          <a:prstGeom prst="rect">
            <a:avLst/>
          </a:prstGeom>
        </p:spPr>
      </p:pic>
      <p:pic>
        <p:nvPicPr>
          <p:cNvPr id="7" name="Picture 6"/>
          <p:cNvPicPr>
            <a:picLocks noChangeAspect="1"/>
          </p:cNvPicPr>
          <p:nvPr/>
        </p:nvPicPr>
        <p:blipFill>
          <a:blip r:embed="rId3"/>
          <a:stretch>
            <a:fillRect/>
          </a:stretch>
        </p:blipFill>
        <p:spPr>
          <a:xfrm>
            <a:off x="1681241" y="3216786"/>
            <a:ext cx="2512840" cy="1884630"/>
          </a:xfrm>
          <a:prstGeom prst="rect">
            <a:avLst/>
          </a:prstGeom>
        </p:spPr>
      </p:pic>
      <p:sp>
        <p:nvSpPr>
          <p:cNvPr id="8" name="TextBox 7"/>
          <p:cNvSpPr txBox="1"/>
          <p:nvPr/>
        </p:nvSpPr>
        <p:spPr>
          <a:xfrm>
            <a:off x="889371" y="4701306"/>
            <a:ext cx="826243" cy="400110"/>
          </a:xfrm>
          <a:prstGeom prst="rect">
            <a:avLst/>
          </a:prstGeom>
          <a:noFill/>
        </p:spPr>
        <p:txBody>
          <a:bodyPr wrap="none" rtlCol="0">
            <a:spAutoFit/>
          </a:bodyPr>
          <a:lstStyle/>
          <a:p>
            <a:r>
              <a:rPr lang="en-US" sz="2000" dirty="0">
                <a:solidFill>
                  <a:schemeClr val="accent1"/>
                </a:solidFill>
                <a:latin typeface="Arial"/>
                <a:cs typeface="Arial"/>
              </a:rPr>
              <a:t>Laser</a:t>
            </a:r>
          </a:p>
        </p:txBody>
      </p:sp>
      <p:sp>
        <p:nvSpPr>
          <p:cNvPr id="9" name="TextBox 8"/>
          <p:cNvSpPr txBox="1"/>
          <p:nvPr/>
        </p:nvSpPr>
        <p:spPr>
          <a:xfrm>
            <a:off x="7545839" y="4601267"/>
            <a:ext cx="683601" cy="400110"/>
          </a:xfrm>
          <a:prstGeom prst="rect">
            <a:avLst/>
          </a:prstGeom>
          <a:noFill/>
        </p:spPr>
        <p:txBody>
          <a:bodyPr wrap="none" rtlCol="0">
            <a:spAutoFit/>
          </a:bodyPr>
          <a:lstStyle/>
          <a:p>
            <a:r>
              <a:rPr lang="en-US" sz="2000" dirty="0">
                <a:solidFill>
                  <a:schemeClr val="accent1"/>
                </a:solidFill>
                <a:latin typeface="Arial"/>
                <a:cs typeface="Arial"/>
              </a:rPr>
              <a:t>LED</a:t>
            </a:r>
          </a:p>
        </p:txBody>
      </p:sp>
    </p:spTree>
    <p:extLst>
      <p:ext uri="{BB962C8B-B14F-4D97-AF65-F5344CB8AC3E}">
        <p14:creationId xmlns:p14="http://schemas.microsoft.com/office/powerpoint/2010/main" val="4268513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LED and Laser Works?</a:t>
            </a:r>
          </a:p>
        </p:txBody>
      </p:sp>
      <p:pic>
        <p:nvPicPr>
          <p:cNvPr id="11" name="Picture 10"/>
          <p:cNvPicPr>
            <a:picLocks noChangeAspect="1"/>
          </p:cNvPicPr>
          <p:nvPr/>
        </p:nvPicPr>
        <p:blipFill rotWithShape="1">
          <a:blip r:embed="rId2"/>
          <a:srcRect t="7993"/>
          <a:stretch/>
        </p:blipFill>
        <p:spPr>
          <a:xfrm>
            <a:off x="243577" y="940739"/>
            <a:ext cx="3515374" cy="5144703"/>
          </a:xfrm>
          <a:prstGeom prst="rect">
            <a:avLst/>
          </a:prstGeom>
        </p:spPr>
      </p:pic>
      <p:pic>
        <p:nvPicPr>
          <p:cNvPr id="12" name="Picture 11"/>
          <p:cNvPicPr>
            <a:picLocks noChangeAspect="1"/>
          </p:cNvPicPr>
          <p:nvPr/>
        </p:nvPicPr>
        <p:blipFill>
          <a:blip r:embed="rId3"/>
          <a:stretch>
            <a:fillRect/>
          </a:stretch>
        </p:blipFill>
        <p:spPr>
          <a:xfrm>
            <a:off x="3758951" y="1467325"/>
            <a:ext cx="5148004" cy="3689403"/>
          </a:xfrm>
          <a:prstGeom prst="rect">
            <a:avLst/>
          </a:prstGeom>
        </p:spPr>
      </p:pic>
      <p:sp>
        <p:nvSpPr>
          <p:cNvPr id="3" name="Rectangle 2"/>
          <p:cNvSpPr/>
          <p:nvPr/>
        </p:nvSpPr>
        <p:spPr>
          <a:xfrm>
            <a:off x="3758951" y="5617037"/>
            <a:ext cx="4572000" cy="646331"/>
          </a:xfrm>
          <a:prstGeom prst="rect">
            <a:avLst/>
          </a:prstGeom>
        </p:spPr>
        <p:txBody>
          <a:bodyPr>
            <a:spAutoFit/>
          </a:bodyPr>
          <a:lstStyle/>
          <a:p>
            <a:r>
              <a:rPr lang="en-US" dirty="0">
                <a:latin typeface="Arial"/>
                <a:cs typeface="Arial"/>
              </a:rPr>
              <a:t>Solid package of the LED can be designed to focus its light.</a:t>
            </a:r>
          </a:p>
        </p:txBody>
      </p:sp>
    </p:spTree>
    <p:extLst>
      <p:ext uri="{BB962C8B-B14F-4D97-AF65-F5344CB8AC3E}">
        <p14:creationId xmlns:p14="http://schemas.microsoft.com/office/powerpoint/2010/main" val="289415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Laser Works?</a:t>
            </a:r>
          </a:p>
        </p:txBody>
      </p:sp>
      <p:pic>
        <p:nvPicPr>
          <p:cNvPr id="4" name="Picture 3"/>
          <p:cNvPicPr>
            <a:picLocks noChangeAspect="1"/>
          </p:cNvPicPr>
          <p:nvPr/>
        </p:nvPicPr>
        <p:blipFill>
          <a:blip r:embed="rId2"/>
          <a:stretch>
            <a:fillRect/>
          </a:stretch>
        </p:blipFill>
        <p:spPr>
          <a:xfrm>
            <a:off x="4338776" y="754279"/>
            <a:ext cx="4598270" cy="5561498"/>
          </a:xfrm>
          <a:prstGeom prst="rect">
            <a:avLst/>
          </a:prstGeom>
        </p:spPr>
      </p:pic>
      <p:sp>
        <p:nvSpPr>
          <p:cNvPr id="5" name="Rectangle 4"/>
          <p:cNvSpPr/>
          <p:nvPr/>
        </p:nvSpPr>
        <p:spPr>
          <a:xfrm>
            <a:off x="300263" y="793194"/>
            <a:ext cx="4572000" cy="3970318"/>
          </a:xfrm>
          <a:prstGeom prst="rect">
            <a:avLst/>
          </a:prstGeom>
        </p:spPr>
        <p:txBody>
          <a:bodyPr>
            <a:spAutoFit/>
          </a:bodyPr>
          <a:lstStyle/>
          <a:p>
            <a:r>
              <a:rPr lang="en-US" b="1" dirty="0">
                <a:solidFill>
                  <a:schemeClr val="accent2"/>
                </a:solidFill>
                <a:latin typeface="Arial"/>
                <a:cs typeface="Arial"/>
              </a:rPr>
              <a:t>For a Laser:</a:t>
            </a:r>
          </a:p>
          <a:p>
            <a:endParaRPr lang="en-US" b="1" dirty="0">
              <a:solidFill>
                <a:schemeClr val="accent2"/>
              </a:solidFill>
              <a:latin typeface="Arial"/>
              <a:cs typeface="Arial"/>
            </a:endParaRPr>
          </a:p>
          <a:p>
            <a:r>
              <a:rPr lang="en-US" dirty="0">
                <a:solidFill>
                  <a:schemeClr val="accent1"/>
                </a:solidFill>
                <a:latin typeface="Arial"/>
                <a:cs typeface="Arial"/>
              </a:rPr>
              <a:t>Step 1:</a:t>
            </a:r>
          </a:p>
          <a:p>
            <a:r>
              <a:rPr lang="en-US" dirty="0">
                <a:solidFill>
                  <a:schemeClr val="accent1"/>
                </a:solidFill>
                <a:latin typeface="Arial"/>
                <a:cs typeface="Arial"/>
              </a:rPr>
              <a:t>Absorption</a:t>
            </a:r>
          </a:p>
          <a:p>
            <a:endParaRPr lang="en-US" dirty="0">
              <a:solidFill>
                <a:schemeClr val="accent1"/>
              </a:solidFill>
              <a:latin typeface="Arial"/>
              <a:cs typeface="Arial"/>
            </a:endParaRPr>
          </a:p>
          <a:p>
            <a:r>
              <a:rPr lang="en-US" dirty="0">
                <a:solidFill>
                  <a:schemeClr val="accent1"/>
                </a:solidFill>
                <a:latin typeface="Arial"/>
                <a:cs typeface="Arial"/>
              </a:rPr>
              <a:t>Step 2:</a:t>
            </a:r>
          </a:p>
          <a:p>
            <a:r>
              <a:rPr lang="en-US" dirty="0">
                <a:solidFill>
                  <a:schemeClr val="accent1"/>
                </a:solidFill>
                <a:latin typeface="Arial"/>
                <a:cs typeface="Arial"/>
              </a:rPr>
              <a:t>Spontaneous Emission</a:t>
            </a:r>
          </a:p>
          <a:p>
            <a:endParaRPr lang="en-US" dirty="0">
              <a:solidFill>
                <a:schemeClr val="accent1"/>
              </a:solidFill>
              <a:latin typeface="Arial"/>
              <a:cs typeface="Arial"/>
            </a:endParaRPr>
          </a:p>
          <a:p>
            <a:r>
              <a:rPr lang="en-US" dirty="0">
                <a:solidFill>
                  <a:schemeClr val="accent1"/>
                </a:solidFill>
                <a:latin typeface="Arial"/>
                <a:cs typeface="Arial"/>
              </a:rPr>
              <a:t>Step 3: </a:t>
            </a:r>
          </a:p>
          <a:p>
            <a:r>
              <a:rPr lang="en-US" dirty="0">
                <a:solidFill>
                  <a:schemeClr val="accent1"/>
                </a:solidFill>
                <a:latin typeface="Arial"/>
                <a:cs typeface="Arial"/>
              </a:rPr>
              <a:t>Stimulated Emission</a:t>
            </a:r>
          </a:p>
          <a:p>
            <a:r>
              <a:rPr lang="en-US" dirty="0">
                <a:solidFill>
                  <a:schemeClr val="accent1"/>
                </a:solidFill>
                <a:latin typeface="Arial"/>
                <a:cs typeface="Arial"/>
              </a:rPr>
              <a:t>(population inversion is needed)</a:t>
            </a:r>
          </a:p>
          <a:p>
            <a:endParaRPr lang="en-US" dirty="0">
              <a:solidFill>
                <a:schemeClr val="accent1"/>
              </a:solidFill>
              <a:latin typeface="Arial"/>
              <a:cs typeface="Arial"/>
            </a:endParaRPr>
          </a:p>
          <a:p>
            <a:r>
              <a:rPr lang="en-US" dirty="0">
                <a:solidFill>
                  <a:schemeClr val="accent1"/>
                </a:solidFill>
                <a:latin typeface="Arial"/>
                <a:cs typeface="Arial"/>
              </a:rPr>
              <a:t>Step 4:</a:t>
            </a:r>
          </a:p>
          <a:p>
            <a:r>
              <a:rPr lang="en-US" dirty="0">
                <a:solidFill>
                  <a:schemeClr val="accent1"/>
                </a:solidFill>
                <a:latin typeface="Arial"/>
                <a:cs typeface="Arial"/>
              </a:rPr>
              <a:t>Feedback and Amplification in Cavity</a:t>
            </a:r>
            <a:endParaRPr lang="en-US" dirty="0">
              <a:solidFill>
                <a:schemeClr val="accent1"/>
              </a:solidFill>
            </a:endParaRPr>
          </a:p>
        </p:txBody>
      </p:sp>
      <p:sp>
        <p:nvSpPr>
          <p:cNvPr id="6" name="Rectangle 5"/>
          <p:cNvSpPr/>
          <p:nvPr/>
        </p:nvSpPr>
        <p:spPr>
          <a:xfrm>
            <a:off x="4437303" y="825863"/>
            <a:ext cx="877567" cy="323165"/>
          </a:xfrm>
          <a:prstGeom prst="rect">
            <a:avLst/>
          </a:prstGeom>
          <a:solidFill>
            <a:schemeClr val="accent5">
              <a:lumMod val="20000"/>
              <a:lumOff val="80000"/>
            </a:schemeClr>
          </a:solidFill>
        </p:spPr>
        <p:txBody>
          <a:bodyPr wrap="square">
            <a:spAutoFit/>
          </a:bodyPr>
          <a:lstStyle/>
          <a:p>
            <a:r>
              <a:rPr lang="en-US" sz="1500" b="1" dirty="0">
                <a:solidFill>
                  <a:schemeClr val="accent1"/>
                </a:solidFill>
                <a:latin typeface="Arial"/>
                <a:cs typeface="Arial"/>
              </a:rPr>
              <a:t>Step 1a</a:t>
            </a:r>
          </a:p>
        </p:txBody>
      </p:sp>
      <p:sp>
        <p:nvSpPr>
          <p:cNvPr id="7" name="Rectangle 6"/>
          <p:cNvSpPr/>
          <p:nvPr/>
        </p:nvSpPr>
        <p:spPr>
          <a:xfrm>
            <a:off x="6718312" y="833656"/>
            <a:ext cx="877567" cy="323165"/>
          </a:xfrm>
          <a:prstGeom prst="rect">
            <a:avLst/>
          </a:prstGeom>
          <a:solidFill>
            <a:schemeClr val="accent5">
              <a:lumMod val="20000"/>
              <a:lumOff val="80000"/>
            </a:schemeClr>
          </a:solidFill>
        </p:spPr>
        <p:txBody>
          <a:bodyPr wrap="square">
            <a:spAutoFit/>
          </a:bodyPr>
          <a:lstStyle/>
          <a:p>
            <a:r>
              <a:rPr lang="en-US" sz="1500" b="1" dirty="0">
                <a:solidFill>
                  <a:schemeClr val="accent1"/>
                </a:solidFill>
                <a:latin typeface="Arial"/>
                <a:cs typeface="Arial"/>
              </a:rPr>
              <a:t>Step 1b</a:t>
            </a:r>
          </a:p>
        </p:txBody>
      </p:sp>
      <p:sp>
        <p:nvSpPr>
          <p:cNvPr id="8" name="Rectangle 7"/>
          <p:cNvSpPr/>
          <p:nvPr/>
        </p:nvSpPr>
        <p:spPr>
          <a:xfrm>
            <a:off x="4474253" y="2666830"/>
            <a:ext cx="877567" cy="323165"/>
          </a:xfrm>
          <a:prstGeom prst="rect">
            <a:avLst/>
          </a:prstGeom>
          <a:solidFill>
            <a:schemeClr val="accent5">
              <a:lumMod val="20000"/>
              <a:lumOff val="80000"/>
            </a:schemeClr>
          </a:solidFill>
        </p:spPr>
        <p:txBody>
          <a:bodyPr wrap="square">
            <a:spAutoFit/>
          </a:bodyPr>
          <a:lstStyle/>
          <a:p>
            <a:r>
              <a:rPr lang="en-US" sz="1500" b="1" dirty="0">
                <a:solidFill>
                  <a:schemeClr val="accent1"/>
                </a:solidFill>
                <a:latin typeface="Arial"/>
                <a:cs typeface="Arial"/>
              </a:rPr>
              <a:t>Step 2a</a:t>
            </a:r>
          </a:p>
        </p:txBody>
      </p:sp>
      <p:sp>
        <p:nvSpPr>
          <p:cNvPr id="9" name="Rectangle 8"/>
          <p:cNvSpPr/>
          <p:nvPr/>
        </p:nvSpPr>
        <p:spPr>
          <a:xfrm>
            <a:off x="6755262" y="2674623"/>
            <a:ext cx="877567" cy="323165"/>
          </a:xfrm>
          <a:prstGeom prst="rect">
            <a:avLst/>
          </a:prstGeom>
          <a:solidFill>
            <a:schemeClr val="accent5">
              <a:lumMod val="20000"/>
              <a:lumOff val="80000"/>
            </a:schemeClr>
          </a:solidFill>
        </p:spPr>
        <p:txBody>
          <a:bodyPr wrap="square">
            <a:spAutoFit/>
          </a:bodyPr>
          <a:lstStyle/>
          <a:p>
            <a:r>
              <a:rPr lang="en-US" sz="1500" b="1" dirty="0">
                <a:solidFill>
                  <a:schemeClr val="accent1"/>
                </a:solidFill>
                <a:latin typeface="Arial"/>
                <a:cs typeface="Arial"/>
              </a:rPr>
              <a:t>Step 2b</a:t>
            </a:r>
          </a:p>
        </p:txBody>
      </p:sp>
      <p:sp>
        <p:nvSpPr>
          <p:cNvPr id="10" name="Rectangle 9"/>
          <p:cNvSpPr/>
          <p:nvPr/>
        </p:nvSpPr>
        <p:spPr>
          <a:xfrm>
            <a:off x="4437303" y="4485287"/>
            <a:ext cx="877567" cy="323165"/>
          </a:xfrm>
          <a:prstGeom prst="rect">
            <a:avLst/>
          </a:prstGeom>
          <a:solidFill>
            <a:schemeClr val="accent5">
              <a:lumMod val="20000"/>
              <a:lumOff val="80000"/>
            </a:schemeClr>
          </a:solidFill>
        </p:spPr>
        <p:txBody>
          <a:bodyPr wrap="square">
            <a:spAutoFit/>
          </a:bodyPr>
          <a:lstStyle/>
          <a:p>
            <a:r>
              <a:rPr lang="en-US" sz="1500" b="1" dirty="0">
                <a:solidFill>
                  <a:schemeClr val="accent1"/>
                </a:solidFill>
                <a:latin typeface="Arial"/>
                <a:cs typeface="Arial"/>
              </a:rPr>
              <a:t>Step 3a</a:t>
            </a:r>
          </a:p>
        </p:txBody>
      </p:sp>
      <p:sp>
        <p:nvSpPr>
          <p:cNvPr id="11" name="Rectangle 10"/>
          <p:cNvSpPr/>
          <p:nvPr/>
        </p:nvSpPr>
        <p:spPr>
          <a:xfrm>
            <a:off x="6718312" y="4493080"/>
            <a:ext cx="877567" cy="323165"/>
          </a:xfrm>
          <a:prstGeom prst="rect">
            <a:avLst/>
          </a:prstGeom>
          <a:solidFill>
            <a:schemeClr val="accent5">
              <a:lumMod val="20000"/>
              <a:lumOff val="80000"/>
            </a:schemeClr>
          </a:solidFill>
        </p:spPr>
        <p:txBody>
          <a:bodyPr wrap="square">
            <a:spAutoFit/>
          </a:bodyPr>
          <a:lstStyle/>
          <a:p>
            <a:r>
              <a:rPr lang="en-US" sz="1500" b="1" dirty="0">
                <a:solidFill>
                  <a:schemeClr val="accent1"/>
                </a:solidFill>
                <a:latin typeface="Arial"/>
                <a:cs typeface="Arial"/>
              </a:rPr>
              <a:t>Step 3b</a:t>
            </a:r>
          </a:p>
        </p:txBody>
      </p:sp>
    </p:spTree>
    <p:extLst>
      <p:ext uri="{BB962C8B-B14F-4D97-AF65-F5344CB8AC3E}">
        <p14:creationId xmlns:p14="http://schemas.microsoft.com/office/powerpoint/2010/main" val="5444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037" y="179678"/>
            <a:ext cx="8941963" cy="466400"/>
          </a:xfrm>
        </p:spPr>
        <p:txBody>
          <a:bodyPr/>
          <a:lstStyle/>
          <a:p>
            <a:r>
              <a:rPr lang="en-US" dirty="0"/>
              <a:t>What is Population Inversion?</a:t>
            </a:r>
          </a:p>
        </p:txBody>
      </p:sp>
      <p:sp>
        <p:nvSpPr>
          <p:cNvPr id="4" name="TextBox 3"/>
          <p:cNvSpPr txBox="1"/>
          <p:nvPr/>
        </p:nvSpPr>
        <p:spPr>
          <a:xfrm>
            <a:off x="550670" y="1462542"/>
            <a:ext cx="7840289" cy="3785652"/>
          </a:xfrm>
          <a:prstGeom prst="rect">
            <a:avLst/>
          </a:prstGeom>
          <a:noFill/>
        </p:spPr>
        <p:txBody>
          <a:bodyPr wrap="square" rtlCol="0">
            <a:spAutoFit/>
          </a:bodyPr>
          <a:lstStyle/>
          <a:p>
            <a:pPr marL="342900" indent="-342900">
              <a:buClr>
                <a:schemeClr val="accent5"/>
              </a:buClr>
              <a:buFont typeface="Wingdings" charset="2"/>
              <a:buChar char="v"/>
            </a:pPr>
            <a:r>
              <a:rPr lang="en-US" sz="2000" dirty="0">
                <a:latin typeface="Arial"/>
                <a:cs typeface="Arial"/>
              </a:rPr>
              <a:t>In thermal equilibrium, the density of excited electrons is very small. Most photons incident on the system will be absorbed, without the opportunity to stimulated an excited electron to go to ground state.</a:t>
            </a:r>
          </a:p>
          <a:p>
            <a:pPr>
              <a:buClr>
                <a:schemeClr val="accent5"/>
              </a:buClr>
            </a:pPr>
            <a:r>
              <a:rPr lang="en-US" sz="2000" dirty="0">
                <a:latin typeface="Arial"/>
                <a:cs typeface="Arial"/>
              </a:rPr>
              <a:t>	</a:t>
            </a:r>
            <a:r>
              <a:rPr lang="en-US" sz="2000" dirty="0">
                <a:latin typeface="Arial"/>
                <a:cs typeface="Arial"/>
                <a:sym typeface="Wingdings"/>
              </a:rPr>
              <a:t> </a:t>
            </a:r>
            <a:r>
              <a:rPr lang="en-US" sz="2000" dirty="0">
                <a:latin typeface="Arial"/>
                <a:cs typeface="Arial"/>
              </a:rPr>
              <a:t>Thus, most emission is negligible. </a:t>
            </a:r>
          </a:p>
          <a:p>
            <a:pPr marL="342900" indent="-342900">
              <a:buClr>
                <a:schemeClr val="accent5"/>
              </a:buClr>
              <a:buFont typeface="Wingdings" charset="2"/>
              <a:buChar char="v"/>
            </a:pPr>
            <a:endParaRPr lang="en-US" sz="2000" dirty="0">
              <a:latin typeface="Arial"/>
              <a:cs typeface="Arial"/>
            </a:endParaRPr>
          </a:p>
          <a:p>
            <a:pPr marL="342900" indent="-342900">
              <a:buClr>
                <a:schemeClr val="accent5"/>
              </a:buClr>
              <a:buFont typeface="Wingdings" charset="2"/>
              <a:buChar char="v"/>
            </a:pPr>
            <a:r>
              <a:rPr lang="en-US" sz="2000" dirty="0">
                <a:latin typeface="Arial"/>
                <a:cs typeface="Arial"/>
              </a:rPr>
              <a:t>Stimulated emission will exceed absorption </a:t>
            </a:r>
            <a:r>
              <a:rPr lang="en-US" sz="2000" dirty="0">
                <a:solidFill>
                  <a:srgbClr val="0000FF"/>
                </a:solidFill>
                <a:latin typeface="Arial"/>
                <a:cs typeface="Arial"/>
              </a:rPr>
              <a:t>only if </a:t>
            </a:r>
            <a:r>
              <a:rPr lang="en-US" sz="2000" dirty="0">
                <a:latin typeface="Arial"/>
                <a:cs typeface="Arial"/>
              </a:rPr>
              <a:t>the population of the excited states is greater than that of the ground state. Known as </a:t>
            </a:r>
            <a:r>
              <a:rPr lang="en-US" sz="2000" dirty="0">
                <a:solidFill>
                  <a:srgbClr val="0000FF"/>
                </a:solidFill>
                <a:latin typeface="Arial"/>
                <a:cs typeface="Arial"/>
              </a:rPr>
              <a:t>population inversion</a:t>
            </a:r>
            <a:r>
              <a:rPr lang="en-US" sz="2000" dirty="0">
                <a:latin typeface="Arial"/>
                <a:cs typeface="Arial"/>
              </a:rPr>
              <a:t>.</a:t>
            </a:r>
          </a:p>
          <a:p>
            <a:pPr marL="342900" indent="-342900">
              <a:buClr>
                <a:schemeClr val="accent5"/>
              </a:buClr>
              <a:buFont typeface="Wingdings" charset="2"/>
              <a:buChar char="v"/>
            </a:pPr>
            <a:endParaRPr lang="en-US" sz="2000" dirty="0">
              <a:latin typeface="Arial"/>
              <a:cs typeface="Arial"/>
            </a:endParaRPr>
          </a:p>
          <a:p>
            <a:pPr marL="342900" indent="-342900">
              <a:buClr>
                <a:schemeClr val="accent5"/>
              </a:buClr>
              <a:buFont typeface="Wingdings" charset="2"/>
              <a:buChar char="v"/>
            </a:pPr>
            <a:r>
              <a:rPr lang="en-US" sz="2000" dirty="0">
                <a:latin typeface="Arial"/>
                <a:cs typeface="Arial"/>
              </a:rPr>
              <a:t>Population inversion is not an equilibrium state, thus, external pumping is needed (optically or electrically pumped).</a:t>
            </a:r>
          </a:p>
        </p:txBody>
      </p:sp>
    </p:spTree>
    <p:extLst>
      <p:ext uri="{BB962C8B-B14F-4D97-AF65-F5344CB8AC3E}">
        <p14:creationId xmlns:p14="http://schemas.microsoft.com/office/powerpoint/2010/main" val="2417241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Level Laser System (e.g. </a:t>
            </a:r>
            <a:r>
              <a:rPr lang="en-US" dirty="0" err="1"/>
              <a:t>HeNe</a:t>
            </a:r>
            <a:r>
              <a:rPr lang="en-US" dirty="0"/>
              <a:t>)</a:t>
            </a:r>
          </a:p>
        </p:txBody>
      </p:sp>
      <p:pic>
        <p:nvPicPr>
          <p:cNvPr id="3" name="Picture 2"/>
          <p:cNvPicPr>
            <a:picLocks noChangeAspect="1"/>
          </p:cNvPicPr>
          <p:nvPr/>
        </p:nvPicPr>
        <p:blipFill>
          <a:blip r:embed="rId2"/>
          <a:stretch>
            <a:fillRect/>
          </a:stretch>
        </p:blipFill>
        <p:spPr>
          <a:xfrm>
            <a:off x="570410" y="894796"/>
            <a:ext cx="8270534" cy="5285868"/>
          </a:xfrm>
          <a:prstGeom prst="rect">
            <a:avLst/>
          </a:prstGeom>
        </p:spPr>
      </p:pic>
      <p:sp>
        <p:nvSpPr>
          <p:cNvPr id="7" name="TextBox 6"/>
          <p:cNvSpPr txBox="1"/>
          <p:nvPr/>
        </p:nvSpPr>
        <p:spPr>
          <a:xfrm>
            <a:off x="6566218" y="2110053"/>
            <a:ext cx="1493468" cy="369332"/>
          </a:xfrm>
          <a:prstGeom prst="rect">
            <a:avLst/>
          </a:prstGeom>
          <a:noFill/>
        </p:spPr>
        <p:txBody>
          <a:bodyPr wrap="none" rtlCol="0">
            <a:spAutoFit/>
          </a:bodyPr>
          <a:lstStyle/>
          <a:p>
            <a:r>
              <a:rPr lang="en-US" dirty="0">
                <a:solidFill>
                  <a:schemeClr val="accent2"/>
                </a:solidFill>
                <a:latin typeface="Arial"/>
                <a:cs typeface="Arial"/>
              </a:rPr>
              <a:t>Long lifetime</a:t>
            </a:r>
          </a:p>
        </p:txBody>
      </p:sp>
      <p:sp>
        <p:nvSpPr>
          <p:cNvPr id="8" name="TextBox 7"/>
          <p:cNvSpPr txBox="1"/>
          <p:nvPr/>
        </p:nvSpPr>
        <p:spPr>
          <a:xfrm>
            <a:off x="6566218" y="3907723"/>
            <a:ext cx="1531677" cy="369332"/>
          </a:xfrm>
          <a:prstGeom prst="rect">
            <a:avLst/>
          </a:prstGeom>
          <a:noFill/>
        </p:spPr>
        <p:txBody>
          <a:bodyPr wrap="none" rtlCol="0">
            <a:spAutoFit/>
          </a:bodyPr>
          <a:lstStyle/>
          <a:p>
            <a:r>
              <a:rPr lang="en-US" dirty="0">
                <a:solidFill>
                  <a:schemeClr val="accent2"/>
                </a:solidFill>
                <a:latin typeface="Arial"/>
                <a:cs typeface="Arial"/>
              </a:rPr>
              <a:t>Short lifetime</a:t>
            </a:r>
          </a:p>
        </p:txBody>
      </p:sp>
    </p:spTree>
    <p:extLst>
      <p:ext uri="{BB962C8B-B14F-4D97-AF65-F5344CB8AC3E}">
        <p14:creationId xmlns:p14="http://schemas.microsoft.com/office/powerpoint/2010/main" val="2439066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Amplification in Laser</a:t>
            </a:r>
          </a:p>
        </p:txBody>
      </p:sp>
      <p:sp>
        <p:nvSpPr>
          <p:cNvPr id="4" name="Rectangle 3"/>
          <p:cNvSpPr/>
          <p:nvPr/>
        </p:nvSpPr>
        <p:spPr>
          <a:xfrm>
            <a:off x="457199" y="863518"/>
            <a:ext cx="8403587" cy="2585323"/>
          </a:xfrm>
          <a:prstGeom prst="rect">
            <a:avLst/>
          </a:prstGeom>
        </p:spPr>
        <p:txBody>
          <a:bodyPr wrap="square">
            <a:spAutoFit/>
          </a:bodyPr>
          <a:lstStyle/>
          <a:p>
            <a:pPr marL="285750" indent="-285750">
              <a:buClr>
                <a:schemeClr val="accent5"/>
              </a:buClr>
              <a:buFont typeface="Wingdings" charset="2"/>
              <a:buChar char="v"/>
            </a:pPr>
            <a:r>
              <a:rPr lang="en-US" dirty="0">
                <a:latin typeface="Arial"/>
                <a:cs typeface="Arial"/>
              </a:rPr>
              <a:t>Stimulated emission can lead to amplification</a:t>
            </a:r>
          </a:p>
          <a:p>
            <a:pPr marL="798513" indent="-285750">
              <a:buClr>
                <a:schemeClr val="accent5"/>
              </a:buClr>
              <a:buFont typeface="Courier New"/>
              <a:buChar char="o"/>
            </a:pPr>
            <a:r>
              <a:rPr lang="en-US" dirty="0">
                <a:latin typeface="Arial"/>
                <a:cs typeface="Arial"/>
              </a:rPr>
              <a:t>	Net gain (signal build up) requires population inversion so that gain&gt;loss</a:t>
            </a:r>
          </a:p>
          <a:p>
            <a:pPr marL="798513" indent="-285750">
              <a:buClr>
                <a:schemeClr val="accent5"/>
              </a:buClr>
              <a:buFont typeface="Courier New"/>
              <a:buChar char="o"/>
            </a:pPr>
            <a:endParaRPr lang="en-US" dirty="0">
              <a:latin typeface="Arial"/>
              <a:cs typeface="Arial"/>
            </a:endParaRPr>
          </a:p>
          <a:p>
            <a:pPr marL="285750" indent="-285750">
              <a:buClr>
                <a:schemeClr val="accent5"/>
              </a:buClr>
              <a:buFont typeface="Wingdings" charset="2"/>
              <a:buChar char="v"/>
            </a:pPr>
            <a:r>
              <a:rPr lang="en-US" dirty="0">
                <a:latin typeface="Arial"/>
                <a:cs typeface="Arial"/>
              </a:rPr>
              <a:t>Two essential elements to achieve population inversion:</a:t>
            </a:r>
          </a:p>
          <a:p>
            <a:pPr marL="742950" lvl="1" indent="-285750">
              <a:buClr>
                <a:schemeClr val="accent5"/>
              </a:buClr>
              <a:buFont typeface="Courier New"/>
              <a:buChar char="o"/>
            </a:pPr>
            <a:r>
              <a:rPr lang="en-US" dirty="0">
                <a:latin typeface="Arial"/>
                <a:cs typeface="Arial"/>
              </a:rPr>
              <a:t>An external energy source or pump (electrical, optical, chemical)</a:t>
            </a:r>
          </a:p>
          <a:p>
            <a:pPr marL="742950" lvl="1" indent="-285750">
              <a:buClr>
                <a:schemeClr val="accent5"/>
              </a:buClr>
              <a:buFont typeface="Courier New"/>
              <a:buChar char="o"/>
            </a:pPr>
            <a:r>
              <a:rPr lang="en-US" dirty="0">
                <a:latin typeface="Arial"/>
                <a:cs typeface="Arial"/>
              </a:rPr>
              <a:t>An amplifying medium</a:t>
            </a:r>
          </a:p>
          <a:p>
            <a:pPr marL="742950" lvl="1" indent="-285750">
              <a:buClr>
                <a:schemeClr val="accent5"/>
              </a:buClr>
              <a:buFont typeface="Courier New"/>
              <a:buChar char="o"/>
            </a:pPr>
            <a:endParaRPr lang="en-US" dirty="0">
              <a:latin typeface="Arial"/>
              <a:cs typeface="Arial"/>
            </a:endParaRPr>
          </a:p>
          <a:p>
            <a:pPr marL="285750" indent="-285750">
              <a:buClr>
                <a:schemeClr val="accent5"/>
              </a:buClr>
              <a:buFont typeface="Wingdings" charset="2"/>
              <a:buChar char="v"/>
            </a:pPr>
            <a:r>
              <a:rPr lang="en-US" dirty="0">
                <a:latin typeface="Arial"/>
                <a:cs typeface="Arial"/>
              </a:rPr>
              <a:t>An optical cavity or resonator, provides feedback, oscillation at a particular frequency, and increased gain.</a:t>
            </a:r>
          </a:p>
        </p:txBody>
      </p:sp>
      <p:sp>
        <p:nvSpPr>
          <p:cNvPr id="8" name="Rectangle 7"/>
          <p:cNvSpPr/>
          <p:nvPr/>
        </p:nvSpPr>
        <p:spPr>
          <a:xfrm>
            <a:off x="2286000" y="3105835"/>
            <a:ext cx="4572000" cy="646331"/>
          </a:xfrm>
          <a:prstGeom prst="rect">
            <a:avLst/>
          </a:prstGeom>
        </p:spPr>
        <p:txBody>
          <a:bodyPr>
            <a:spAutoFit/>
          </a:bodyPr>
          <a:lstStyle/>
          <a:p>
            <a:endParaRPr lang="en-US" dirty="0"/>
          </a:p>
          <a:p>
            <a:endParaRPr lang="en-US" dirty="0"/>
          </a:p>
        </p:txBody>
      </p:sp>
      <p:pic>
        <p:nvPicPr>
          <p:cNvPr id="9" name="Picture 8"/>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Lst>
          </a:blip>
          <a:stretch>
            <a:fillRect/>
          </a:stretch>
        </p:blipFill>
        <p:spPr>
          <a:xfrm>
            <a:off x="764856" y="3564984"/>
            <a:ext cx="7785659" cy="2539929"/>
          </a:xfrm>
          <a:prstGeom prst="rect">
            <a:avLst/>
          </a:prstGeom>
        </p:spPr>
      </p:pic>
    </p:spTree>
    <p:extLst>
      <p:ext uri="{BB962C8B-B14F-4D97-AF65-F5344CB8AC3E}">
        <p14:creationId xmlns:p14="http://schemas.microsoft.com/office/powerpoint/2010/main" val="162467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777" y="179678"/>
            <a:ext cx="8833555" cy="466400"/>
          </a:xfrm>
        </p:spPr>
        <p:txBody>
          <a:bodyPr/>
          <a:lstStyle/>
          <a:p>
            <a:r>
              <a:rPr lang="en-US" sz="2700" dirty="0"/>
              <a:t>Laser Dynamic – Steps for Establishing Laser Operation</a:t>
            </a:r>
          </a:p>
        </p:txBody>
      </p:sp>
      <p:sp>
        <p:nvSpPr>
          <p:cNvPr id="4" name="Rectangle 3"/>
          <p:cNvSpPr/>
          <p:nvPr/>
        </p:nvSpPr>
        <p:spPr>
          <a:xfrm>
            <a:off x="518171" y="816417"/>
            <a:ext cx="8414771" cy="2585323"/>
          </a:xfrm>
          <a:prstGeom prst="rect">
            <a:avLst/>
          </a:prstGeom>
        </p:spPr>
        <p:txBody>
          <a:bodyPr wrap="square">
            <a:spAutoFit/>
          </a:bodyPr>
          <a:lstStyle/>
          <a:p>
            <a:pPr>
              <a:buClr>
                <a:schemeClr val="accent5"/>
              </a:buClr>
            </a:pPr>
            <a:endParaRPr lang="en-US" dirty="0">
              <a:latin typeface="Arial"/>
              <a:cs typeface="Arial"/>
            </a:endParaRPr>
          </a:p>
          <a:p>
            <a:pPr marL="342900" indent="-342900">
              <a:buClr>
                <a:schemeClr val="accent5"/>
              </a:buClr>
              <a:buFont typeface="+mj-ea"/>
              <a:buAutoNum type="circleNumDbPlain"/>
            </a:pPr>
            <a:r>
              <a:rPr lang="en-US" dirty="0">
                <a:latin typeface="Arial"/>
                <a:cs typeface="Arial"/>
              </a:rPr>
              <a:t>Start with a quiescent Laser</a:t>
            </a:r>
          </a:p>
          <a:p>
            <a:pPr marL="342900" indent="-342900">
              <a:buClr>
                <a:schemeClr val="accent5"/>
              </a:buClr>
              <a:buFont typeface="+mj-ea"/>
              <a:buAutoNum type="circleNumDbPlain"/>
            </a:pPr>
            <a:r>
              <a:rPr lang="en-US" dirty="0">
                <a:latin typeface="Arial"/>
                <a:cs typeface="Arial"/>
              </a:rPr>
              <a:t>Start pumping the gain medium to obtain population inversion</a:t>
            </a:r>
          </a:p>
          <a:p>
            <a:pPr marL="342900" indent="-342900">
              <a:buClr>
                <a:schemeClr val="accent5"/>
              </a:buClr>
              <a:buFont typeface="+mj-ea"/>
              <a:buAutoNum type="circleNumDbPlain"/>
            </a:pPr>
            <a:r>
              <a:rPr lang="en-US" dirty="0">
                <a:latin typeface="Arial"/>
                <a:cs typeface="Arial"/>
              </a:rPr>
              <a:t>Spontaneous emission begins to occur – produces seed photons</a:t>
            </a:r>
          </a:p>
          <a:p>
            <a:pPr marL="342900" indent="-342900">
              <a:buClr>
                <a:schemeClr val="accent5"/>
              </a:buClr>
              <a:buFont typeface="+mj-ea"/>
              <a:buAutoNum type="circleNumDbPlain"/>
            </a:pPr>
            <a:r>
              <a:rPr lang="en-US" dirty="0">
                <a:latin typeface="Arial"/>
                <a:cs typeface="Arial"/>
              </a:rPr>
              <a:t>Light from seed photons leads to stimulated emission and gain</a:t>
            </a:r>
          </a:p>
          <a:p>
            <a:pPr marL="342900" indent="-342900">
              <a:buClr>
                <a:schemeClr val="accent5"/>
              </a:buClr>
              <a:buFont typeface="+mj-ea"/>
              <a:buAutoNum type="circleNumDbPlain"/>
            </a:pPr>
            <a:r>
              <a:rPr lang="en-US" dirty="0">
                <a:latin typeface="Arial"/>
                <a:cs typeface="Arial"/>
              </a:rPr>
              <a:t>Cavity confines and directs stimulated photons – feedback increases light amplification in resonator</a:t>
            </a:r>
          </a:p>
          <a:p>
            <a:pPr marL="342900" indent="-342900">
              <a:buClr>
                <a:schemeClr val="accent5"/>
              </a:buClr>
              <a:buFont typeface="+mj-ea"/>
              <a:buAutoNum type="circleNumDbPlain"/>
            </a:pPr>
            <a:r>
              <a:rPr lang="en-US" dirty="0">
                <a:latin typeface="Arial"/>
                <a:cs typeface="Arial"/>
              </a:rPr>
              <a:t>Light coupled out through partially reflecting mirror – lasing occurs when gain exceeds losses</a:t>
            </a:r>
          </a:p>
        </p:txBody>
      </p:sp>
      <p:grpSp>
        <p:nvGrpSpPr>
          <p:cNvPr id="11" name="Group 10"/>
          <p:cNvGrpSpPr/>
          <p:nvPr/>
        </p:nvGrpSpPr>
        <p:grpSpPr>
          <a:xfrm>
            <a:off x="457200" y="3431142"/>
            <a:ext cx="8311587" cy="2627228"/>
            <a:chOff x="457200" y="3431142"/>
            <a:chExt cx="8311587" cy="2627228"/>
          </a:xfrm>
        </p:grpSpPr>
        <p:pic>
          <p:nvPicPr>
            <p:cNvPr id="5" name="Picture 4"/>
            <p:cNvPicPr>
              <a:picLocks noChangeAspect="1"/>
            </p:cNvPicPr>
            <p:nvPr/>
          </p:nvPicPr>
          <p:blipFill rotWithShape="1">
            <a:blip r:embed="rId2"/>
            <a:srcRect t="2504" b="11327"/>
            <a:stretch/>
          </p:blipFill>
          <p:spPr>
            <a:xfrm>
              <a:off x="457200" y="3801037"/>
              <a:ext cx="8311587" cy="2257333"/>
            </a:xfrm>
            <a:prstGeom prst="rect">
              <a:avLst/>
            </a:prstGeom>
          </p:spPr>
        </p:pic>
        <p:sp>
          <p:nvSpPr>
            <p:cNvPr id="3" name="TextBox 2"/>
            <p:cNvSpPr txBox="1"/>
            <p:nvPr/>
          </p:nvSpPr>
          <p:spPr>
            <a:xfrm>
              <a:off x="1611736" y="3435187"/>
              <a:ext cx="441647" cy="369332"/>
            </a:xfrm>
            <a:prstGeom prst="rect">
              <a:avLst/>
            </a:prstGeom>
            <a:solidFill>
              <a:schemeClr val="bg1"/>
            </a:solidFill>
          </p:spPr>
          <p:txBody>
            <a:bodyPr wrap="none" rtlCol="0">
              <a:spAutoFit/>
            </a:bodyPr>
            <a:lstStyle/>
            <a:p>
              <a:r>
                <a:rPr lang="en-US" dirty="0"/>
                <a:t>(1)</a:t>
              </a:r>
            </a:p>
          </p:txBody>
        </p:sp>
        <p:sp>
          <p:nvSpPr>
            <p:cNvPr id="6" name="TextBox 5"/>
            <p:cNvSpPr txBox="1"/>
            <p:nvPr/>
          </p:nvSpPr>
          <p:spPr>
            <a:xfrm>
              <a:off x="4315428" y="3448646"/>
              <a:ext cx="441647" cy="369332"/>
            </a:xfrm>
            <a:prstGeom prst="rect">
              <a:avLst/>
            </a:prstGeom>
            <a:solidFill>
              <a:schemeClr val="bg1"/>
            </a:solidFill>
          </p:spPr>
          <p:txBody>
            <a:bodyPr wrap="none" rtlCol="0">
              <a:spAutoFit/>
            </a:bodyPr>
            <a:lstStyle/>
            <a:p>
              <a:r>
                <a:rPr lang="en-US" dirty="0"/>
                <a:t>(2)</a:t>
              </a:r>
            </a:p>
          </p:txBody>
        </p:sp>
        <p:sp>
          <p:nvSpPr>
            <p:cNvPr id="7" name="TextBox 6"/>
            <p:cNvSpPr txBox="1"/>
            <p:nvPr/>
          </p:nvSpPr>
          <p:spPr>
            <a:xfrm>
              <a:off x="6949502" y="3431142"/>
              <a:ext cx="441647" cy="369332"/>
            </a:xfrm>
            <a:prstGeom prst="rect">
              <a:avLst/>
            </a:prstGeom>
            <a:solidFill>
              <a:schemeClr val="bg1"/>
            </a:solidFill>
          </p:spPr>
          <p:txBody>
            <a:bodyPr wrap="none" rtlCol="0">
              <a:spAutoFit/>
            </a:bodyPr>
            <a:lstStyle/>
            <a:p>
              <a:r>
                <a:rPr lang="en-US" dirty="0"/>
                <a:t>(3)</a:t>
              </a:r>
            </a:p>
          </p:txBody>
        </p:sp>
        <p:sp>
          <p:nvSpPr>
            <p:cNvPr id="8" name="TextBox 7"/>
            <p:cNvSpPr txBox="1"/>
            <p:nvPr/>
          </p:nvSpPr>
          <p:spPr>
            <a:xfrm>
              <a:off x="1604213" y="4866994"/>
              <a:ext cx="441647" cy="369332"/>
            </a:xfrm>
            <a:prstGeom prst="rect">
              <a:avLst/>
            </a:prstGeom>
            <a:solidFill>
              <a:schemeClr val="bg1"/>
            </a:solidFill>
          </p:spPr>
          <p:txBody>
            <a:bodyPr wrap="none" rtlCol="0">
              <a:spAutoFit/>
            </a:bodyPr>
            <a:lstStyle/>
            <a:p>
              <a:r>
                <a:rPr lang="en-US" dirty="0"/>
                <a:t>(4)</a:t>
              </a:r>
            </a:p>
          </p:txBody>
        </p:sp>
        <p:sp>
          <p:nvSpPr>
            <p:cNvPr id="9" name="TextBox 8"/>
            <p:cNvSpPr txBox="1"/>
            <p:nvPr/>
          </p:nvSpPr>
          <p:spPr>
            <a:xfrm>
              <a:off x="4307905" y="4880453"/>
              <a:ext cx="441647" cy="369332"/>
            </a:xfrm>
            <a:prstGeom prst="rect">
              <a:avLst/>
            </a:prstGeom>
            <a:solidFill>
              <a:schemeClr val="bg1"/>
            </a:solidFill>
          </p:spPr>
          <p:txBody>
            <a:bodyPr wrap="none" rtlCol="0">
              <a:spAutoFit/>
            </a:bodyPr>
            <a:lstStyle/>
            <a:p>
              <a:r>
                <a:rPr lang="en-US" dirty="0"/>
                <a:t>(5)</a:t>
              </a:r>
            </a:p>
          </p:txBody>
        </p:sp>
        <p:sp>
          <p:nvSpPr>
            <p:cNvPr id="10" name="TextBox 9"/>
            <p:cNvSpPr txBox="1"/>
            <p:nvPr/>
          </p:nvSpPr>
          <p:spPr>
            <a:xfrm>
              <a:off x="6941979" y="4862949"/>
              <a:ext cx="441647" cy="369332"/>
            </a:xfrm>
            <a:prstGeom prst="rect">
              <a:avLst/>
            </a:prstGeom>
            <a:solidFill>
              <a:schemeClr val="bg1"/>
            </a:solidFill>
          </p:spPr>
          <p:txBody>
            <a:bodyPr wrap="none" rtlCol="0">
              <a:spAutoFit/>
            </a:bodyPr>
            <a:lstStyle/>
            <a:p>
              <a:r>
                <a:rPr lang="en-US" dirty="0"/>
                <a:t>(6)</a:t>
              </a:r>
            </a:p>
          </p:txBody>
        </p:sp>
      </p:grpSp>
    </p:spTree>
    <p:extLst>
      <p:ext uri="{BB962C8B-B14F-4D97-AF65-F5344CB8AC3E}">
        <p14:creationId xmlns:p14="http://schemas.microsoft.com/office/powerpoint/2010/main" val="1730775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Ruby Laser System</a:t>
            </a:r>
          </a:p>
        </p:txBody>
      </p:sp>
      <p:pic>
        <p:nvPicPr>
          <p:cNvPr id="3" name="Picture 2"/>
          <p:cNvPicPr>
            <a:picLocks noChangeAspect="1"/>
          </p:cNvPicPr>
          <p:nvPr/>
        </p:nvPicPr>
        <p:blipFill>
          <a:blip r:embed="rId3"/>
          <a:stretch>
            <a:fillRect/>
          </a:stretch>
        </p:blipFill>
        <p:spPr>
          <a:xfrm>
            <a:off x="570782" y="1111278"/>
            <a:ext cx="8346918" cy="5120513"/>
          </a:xfrm>
          <a:prstGeom prst="rect">
            <a:avLst/>
          </a:prstGeom>
        </p:spPr>
      </p:pic>
      <p:sp>
        <p:nvSpPr>
          <p:cNvPr id="4" name="Rectangle 3"/>
          <p:cNvSpPr/>
          <p:nvPr/>
        </p:nvSpPr>
        <p:spPr>
          <a:xfrm>
            <a:off x="235185" y="5674057"/>
            <a:ext cx="5682074" cy="646331"/>
          </a:xfrm>
          <a:prstGeom prst="rect">
            <a:avLst/>
          </a:prstGeom>
        </p:spPr>
        <p:txBody>
          <a:bodyPr wrap="square">
            <a:spAutoFit/>
          </a:bodyPr>
          <a:lstStyle/>
          <a:p>
            <a:r>
              <a:rPr lang="en-US" dirty="0">
                <a:solidFill>
                  <a:srgbClr val="0000FF"/>
                </a:solidFill>
              </a:rPr>
              <a:t>Video</a:t>
            </a:r>
          </a:p>
          <a:p>
            <a:r>
              <a:rPr lang="en-US" dirty="0">
                <a:solidFill>
                  <a:srgbClr val="0000FF"/>
                </a:solidFill>
              </a:rPr>
              <a:t>https://</a:t>
            </a:r>
            <a:r>
              <a:rPr lang="en-US" dirty="0" err="1">
                <a:solidFill>
                  <a:srgbClr val="0000FF"/>
                </a:solidFill>
              </a:rPr>
              <a:t>www.youtube.com</a:t>
            </a:r>
            <a:r>
              <a:rPr lang="en-US" dirty="0">
                <a:solidFill>
                  <a:srgbClr val="0000FF"/>
                </a:solidFill>
              </a:rPr>
              <a:t>/</a:t>
            </a:r>
            <a:r>
              <a:rPr lang="en-US" dirty="0" err="1">
                <a:solidFill>
                  <a:srgbClr val="0000FF"/>
                </a:solidFill>
              </a:rPr>
              <a:t>watch?v</a:t>
            </a:r>
            <a:r>
              <a:rPr lang="en-US" dirty="0">
                <a:solidFill>
                  <a:srgbClr val="0000FF"/>
                </a:solidFill>
              </a:rPr>
              <a:t>=</a:t>
            </a:r>
            <a:r>
              <a:rPr lang="en-US" dirty="0" err="1">
                <a:solidFill>
                  <a:srgbClr val="0000FF"/>
                </a:solidFill>
              </a:rPr>
              <a:t>oUEbMjtWc</a:t>
            </a:r>
            <a:r>
              <a:rPr lang="en-US" dirty="0">
                <a:solidFill>
                  <a:srgbClr val="0000FF"/>
                </a:solidFill>
              </a:rPr>
              <a:t>-A</a:t>
            </a:r>
          </a:p>
        </p:txBody>
      </p:sp>
    </p:spTree>
    <p:extLst>
      <p:ext uri="{BB962C8B-B14F-4D97-AF65-F5344CB8AC3E}">
        <p14:creationId xmlns:p14="http://schemas.microsoft.com/office/powerpoint/2010/main" val="1397111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Laser Power </a:t>
            </a:r>
            <a:r>
              <a:rPr lang="en-US" dirty="0" err="1"/>
              <a:t>vs</a:t>
            </a:r>
            <a:r>
              <a:rPr lang="en-US" dirty="0"/>
              <a:t> Current (L-I) Characteristic</a:t>
            </a:r>
          </a:p>
        </p:txBody>
      </p:sp>
      <p:pic>
        <p:nvPicPr>
          <p:cNvPr id="3" name="Picture 2"/>
          <p:cNvPicPr>
            <a:picLocks noChangeAspect="1"/>
          </p:cNvPicPr>
          <p:nvPr/>
        </p:nvPicPr>
        <p:blipFill>
          <a:blip r:embed="rId2"/>
          <a:stretch>
            <a:fillRect/>
          </a:stretch>
        </p:blipFill>
        <p:spPr>
          <a:xfrm>
            <a:off x="902930" y="976306"/>
            <a:ext cx="7262032" cy="4983564"/>
          </a:xfrm>
          <a:prstGeom prst="rect">
            <a:avLst/>
          </a:prstGeom>
        </p:spPr>
      </p:pic>
    </p:spTree>
    <p:extLst>
      <p:ext uri="{BB962C8B-B14F-4D97-AF65-F5344CB8AC3E}">
        <p14:creationId xmlns:p14="http://schemas.microsoft.com/office/powerpoint/2010/main" val="1050236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Lasing Wavelength and Spectra (I)</a:t>
            </a:r>
          </a:p>
        </p:txBody>
      </p:sp>
      <p:pic>
        <p:nvPicPr>
          <p:cNvPr id="3" name="Picture 2"/>
          <p:cNvPicPr>
            <a:picLocks noChangeAspect="1"/>
          </p:cNvPicPr>
          <p:nvPr/>
        </p:nvPicPr>
        <p:blipFill>
          <a:blip r:embed="rId2"/>
          <a:stretch>
            <a:fillRect/>
          </a:stretch>
        </p:blipFill>
        <p:spPr>
          <a:xfrm>
            <a:off x="2138774" y="1704522"/>
            <a:ext cx="1393349" cy="617670"/>
          </a:xfrm>
          <a:prstGeom prst="rect">
            <a:avLst/>
          </a:prstGeom>
        </p:spPr>
      </p:pic>
      <p:sp>
        <p:nvSpPr>
          <p:cNvPr id="4" name="Rectangle 3"/>
          <p:cNvSpPr/>
          <p:nvPr/>
        </p:nvSpPr>
        <p:spPr>
          <a:xfrm>
            <a:off x="321756" y="858801"/>
            <a:ext cx="7204170" cy="1754327"/>
          </a:xfrm>
          <a:prstGeom prst="rect">
            <a:avLst/>
          </a:prstGeom>
        </p:spPr>
        <p:txBody>
          <a:bodyPr wrap="square">
            <a:spAutoFit/>
          </a:bodyPr>
          <a:lstStyle/>
          <a:p>
            <a:pPr marL="285750" indent="-285750">
              <a:buClr>
                <a:schemeClr val="accent5"/>
              </a:buClr>
              <a:buFont typeface="Wingdings" charset="2"/>
              <a:buChar char="v"/>
            </a:pPr>
            <a:r>
              <a:rPr lang="en-US" dirty="0">
                <a:latin typeface="Arial"/>
                <a:cs typeface="Arial"/>
              </a:rPr>
              <a:t>Photon wavelength (</a:t>
            </a:r>
            <a:r>
              <a:rPr lang="en-US" dirty="0" err="1">
                <a:latin typeface="Arial"/>
                <a:cs typeface="Arial"/>
              </a:rPr>
              <a:t>λ</a:t>
            </a:r>
            <a:r>
              <a:rPr lang="en-US" dirty="0">
                <a:latin typeface="Arial"/>
                <a:cs typeface="Arial"/>
              </a:rPr>
              <a:t>) or frequency (</a:t>
            </a:r>
            <a:r>
              <a:rPr lang="en-US" dirty="0"/>
              <a:t>υ</a:t>
            </a:r>
            <a:r>
              <a:rPr lang="en-US" baseline="-25000" dirty="0"/>
              <a:t>0</a:t>
            </a:r>
            <a:r>
              <a:rPr lang="en-US" dirty="0">
                <a:latin typeface="Arial"/>
                <a:cs typeface="Arial"/>
              </a:rPr>
              <a:t>) inside the laser is determined by the energy level of the laser:</a:t>
            </a:r>
          </a:p>
          <a:p>
            <a:pPr marL="285750" indent="-285750">
              <a:buClr>
                <a:schemeClr val="accent5"/>
              </a:buClr>
              <a:buFont typeface="Wingdings" charset="2"/>
              <a:buChar char="v"/>
            </a:pPr>
            <a:endParaRPr lang="en-US" dirty="0">
              <a:latin typeface="Arial"/>
              <a:cs typeface="Arial"/>
            </a:endParaRPr>
          </a:p>
          <a:p>
            <a:pPr marL="285750" indent="-285750">
              <a:buClr>
                <a:schemeClr val="accent5"/>
              </a:buClr>
              <a:buFont typeface="Wingdings" charset="2"/>
              <a:buChar char="v"/>
            </a:pPr>
            <a:endParaRPr lang="en-US" dirty="0">
              <a:latin typeface="Arial"/>
              <a:cs typeface="Arial"/>
            </a:endParaRPr>
          </a:p>
          <a:p>
            <a:pPr marL="285750" indent="-285750">
              <a:buClr>
                <a:schemeClr val="accent5"/>
              </a:buClr>
              <a:buFont typeface="Wingdings" charset="2"/>
              <a:buChar char="v"/>
            </a:pPr>
            <a:endParaRPr lang="en-US" dirty="0">
              <a:latin typeface="Arial"/>
              <a:cs typeface="Arial"/>
            </a:endParaRPr>
          </a:p>
          <a:p>
            <a:pPr>
              <a:buClr>
                <a:schemeClr val="accent5"/>
              </a:buClr>
            </a:pPr>
            <a:r>
              <a:rPr lang="en-US" dirty="0">
                <a:latin typeface="Arial"/>
                <a:cs typeface="Arial"/>
              </a:rPr>
              <a:t>	</a:t>
            </a:r>
            <a:r>
              <a:rPr lang="en-US" dirty="0">
                <a:latin typeface="Arial"/>
                <a:cs typeface="Arial"/>
                <a:sym typeface="Wingdings"/>
              </a:rPr>
              <a:t> </a:t>
            </a:r>
            <a:r>
              <a:rPr lang="en-US" dirty="0">
                <a:latin typeface="Arial"/>
                <a:cs typeface="Arial"/>
              </a:rPr>
              <a:t>continuous over a wavelength range</a:t>
            </a:r>
            <a:endParaRPr lang="en-US" dirty="0"/>
          </a:p>
        </p:txBody>
      </p:sp>
      <p:grpSp>
        <p:nvGrpSpPr>
          <p:cNvPr id="11" name="Group 10"/>
          <p:cNvGrpSpPr/>
          <p:nvPr/>
        </p:nvGrpSpPr>
        <p:grpSpPr>
          <a:xfrm>
            <a:off x="4429820" y="3552873"/>
            <a:ext cx="3806661" cy="2087003"/>
            <a:chOff x="6752608" y="1142878"/>
            <a:chExt cx="2399460" cy="1179314"/>
          </a:xfrm>
        </p:grpSpPr>
        <p:pic>
          <p:nvPicPr>
            <p:cNvPr id="7" name="Picture 6"/>
            <p:cNvPicPr>
              <a:picLocks noChangeAspect="1"/>
            </p:cNvPicPr>
            <p:nvPr/>
          </p:nvPicPr>
          <p:blipFill>
            <a:blip r:embed="rId3"/>
            <a:stretch>
              <a:fillRect/>
            </a:stretch>
          </p:blipFill>
          <p:spPr>
            <a:xfrm>
              <a:off x="6752608" y="1142878"/>
              <a:ext cx="2399460" cy="1179314"/>
            </a:xfrm>
            <a:prstGeom prst="rect">
              <a:avLst/>
            </a:prstGeom>
          </p:spPr>
        </p:pic>
        <p:sp>
          <p:nvSpPr>
            <p:cNvPr id="8" name="Rectangle 7"/>
            <p:cNvSpPr/>
            <p:nvPr/>
          </p:nvSpPr>
          <p:spPr>
            <a:xfrm>
              <a:off x="7964869" y="1142878"/>
              <a:ext cx="1179131" cy="457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a:blip r:embed="rId4"/>
          <a:stretch>
            <a:fillRect/>
          </a:stretch>
        </p:blipFill>
        <p:spPr>
          <a:xfrm>
            <a:off x="1382662" y="3134457"/>
            <a:ext cx="2493330" cy="2892088"/>
          </a:xfrm>
          <a:prstGeom prst="rect">
            <a:avLst/>
          </a:prstGeom>
        </p:spPr>
      </p:pic>
      <p:sp>
        <p:nvSpPr>
          <p:cNvPr id="5" name="Rectangle 4"/>
          <p:cNvSpPr/>
          <p:nvPr/>
        </p:nvSpPr>
        <p:spPr>
          <a:xfrm>
            <a:off x="4928413" y="1531138"/>
            <a:ext cx="3848698" cy="646331"/>
          </a:xfrm>
          <a:prstGeom prst="rect">
            <a:avLst/>
          </a:prstGeom>
        </p:spPr>
        <p:txBody>
          <a:bodyPr wrap="square">
            <a:spAutoFit/>
          </a:bodyPr>
          <a:lstStyle/>
          <a:p>
            <a:r>
              <a:rPr lang="en-US" dirty="0">
                <a:latin typeface="Arial"/>
                <a:cs typeface="Arial"/>
              </a:rPr>
              <a:t>h is the Planck's constant </a:t>
            </a:r>
          </a:p>
          <a:p>
            <a:r>
              <a:rPr lang="en-US" dirty="0">
                <a:latin typeface="Arial"/>
                <a:cs typeface="Arial"/>
              </a:rPr>
              <a:t>h = 6.626 × 10 -34 </a:t>
            </a:r>
            <a:r>
              <a:rPr lang="en-US" dirty="0" err="1">
                <a:latin typeface="Arial"/>
                <a:cs typeface="Arial"/>
              </a:rPr>
              <a:t>joule·s</a:t>
            </a:r>
            <a:endParaRPr lang="en-US" dirty="0">
              <a:latin typeface="Arial"/>
              <a:cs typeface="Arial"/>
            </a:endParaRPr>
          </a:p>
        </p:txBody>
      </p:sp>
    </p:spTree>
    <p:extLst>
      <p:ext uri="{BB962C8B-B14F-4D97-AF65-F5344CB8AC3E}">
        <p14:creationId xmlns:p14="http://schemas.microsoft.com/office/powerpoint/2010/main" val="555354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Lasing Wavelength and Spectra (II)</a:t>
            </a:r>
          </a:p>
        </p:txBody>
      </p:sp>
      <p:sp>
        <p:nvSpPr>
          <p:cNvPr id="10" name="Rectangle 9"/>
          <p:cNvSpPr/>
          <p:nvPr/>
        </p:nvSpPr>
        <p:spPr>
          <a:xfrm>
            <a:off x="321755" y="887625"/>
            <a:ext cx="8822245" cy="2185214"/>
          </a:xfrm>
          <a:prstGeom prst="rect">
            <a:avLst/>
          </a:prstGeom>
        </p:spPr>
        <p:txBody>
          <a:bodyPr wrap="square">
            <a:spAutoFit/>
          </a:bodyPr>
          <a:lstStyle/>
          <a:p>
            <a:pPr marL="285750" indent="-285750">
              <a:buClr>
                <a:schemeClr val="accent5"/>
              </a:buClr>
              <a:buFont typeface="Wingdings" charset="2"/>
              <a:buChar char="v"/>
            </a:pPr>
            <a:r>
              <a:rPr lang="en-US" dirty="0">
                <a:latin typeface="Arial"/>
                <a:cs typeface="Arial"/>
              </a:rPr>
              <a:t>Lasing wavelength/frequency of the laser also determined by the cavity resonates. </a:t>
            </a:r>
          </a:p>
          <a:p>
            <a:pPr marL="285750" indent="-285750">
              <a:buClr>
                <a:schemeClr val="accent5"/>
              </a:buClr>
              <a:buFont typeface="Wingdings" charset="2"/>
              <a:buChar char="v"/>
            </a:pPr>
            <a:r>
              <a:rPr lang="en-US" dirty="0">
                <a:latin typeface="Arial"/>
                <a:cs typeface="Arial"/>
              </a:rPr>
              <a:t>Laser wavelength (Longitudinal modes) are determined by the condition that the round-trip cavity length is an integral number of wavelengths:</a:t>
            </a:r>
          </a:p>
          <a:p>
            <a:pPr marL="285750" indent="-285750">
              <a:buClr>
                <a:schemeClr val="accent5"/>
              </a:buClr>
              <a:buFont typeface="Wingdings" charset="2"/>
              <a:buChar char="v"/>
            </a:pPr>
            <a:endParaRPr lang="en-US" sz="500" dirty="0">
              <a:latin typeface="Arial"/>
              <a:cs typeface="Arial"/>
            </a:endParaRPr>
          </a:p>
          <a:p>
            <a:pPr lvl="3"/>
            <a:r>
              <a:rPr lang="en-US" dirty="0">
                <a:latin typeface="Arial"/>
                <a:cs typeface="Arial"/>
              </a:rPr>
              <a:t>2n</a:t>
            </a:r>
            <a:r>
              <a:rPr lang="en-US" baseline="-25000" dirty="0">
                <a:latin typeface="Arial"/>
                <a:cs typeface="Arial"/>
              </a:rPr>
              <a:t>eff</a:t>
            </a:r>
            <a:r>
              <a:rPr lang="en-US" dirty="0">
                <a:latin typeface="Arial"/>
                <a:cs typeface="Arial"/>
              </a:rPr>
              <a:t>L = </a:t>
            </a:r>
            <a:r>
              <a:rPr lang="en-US" dirty="0" err="1">
                <a:latin typeface="Arial"/>
                <a:cs typeface="Arial"/>
              </a:rPr>
              <a:t>mλ</a:t>
            </a:r>
            <a:endParaRPr lang="en-US" dirty="0">
              <a:latin typeface="Arial"/>
              <a:cs typeface="Arial"/>
            </a:endParaRPr>
          </a:p>
          <a:p>
            <a:pPr lvl="3"/>
            <a:endParaRPr lang="en-US" sz="500" dirty="0">
              <a:latin typeface="Arial"/>
              <a:cs typeface="Arial"/>
            </a:endParaRPr>
          </a:p>
          <a:p>
            <a:r>
              <a:rPr lang="en-US" dirty="0">
                <a:latin typeface="Arial"/>
                <a:cs typeface="Arial"/>
              </a:rPr>
              <a:t>	where L is the cavity length and </a:t>
            </a:r>
            <a:r>
              <a:rPr lang="en-US" dirty="0" err="1">
                <a:latin typeface="Arial"/>
                <a:cs typeface="Arial"/>
              </a:rPr>
              <a:t>n</a:t>
            </a:r>
            <a:r>
              <a:rPr lang="en-US" baseline="-25000" dirty="0" err="1">
                <a:latin typeface="Arial"/>
                <a:cs typeface="Arial"/>
              </a:rPr>
              <a:t>eff</a:t>
            </a:r>
            <a:r>
              <a:rPr lang="en-US" dirty="0">
                <a:latin typeface="Arial"/>
                <a:cs typeface="Arial"/>
              </a:rPr>
              <a:t> is the refractive index</a:t>
            </a:r>
          </a:p>
          <a:p>
            <a:r>
              <a:rPr lang="en-US" b="1" dirty="0">
                <a:solidFill>
                  <a:schemeClr val="tx2"/>
                </a:solidFill>
                <a:latin typeface="Arial"/>
                <a:cs typeface="Arial"/>
              </a:rPr>
              <a:t>Lasing condition</a:t>
            </a:r>
            <a:r>
              <a:rPr lang="en-US" dirty="0">
                <a:latin typeface="Arial"/>
                <a:cs typeface="Arial"/>
              </a:rPr>
              <a:t>: </a:t>
            </a:r>
          </a:p>
          <a:p>
            <a:r>
              <a:rPr lang="en-US" dirty="0">
                <a:latin typeface="Arial"/>
                <a:cs typeface="Arial"/>
              </a:rPr>
              <a:t>	Only those modes will lase for which the gain exceeds the 	cavity loss</a:t>
            </a:r>
          </a:p>
        </p:txBody>
      </p:sp>
      <p:pic>
        <p:nvPicPr>
          <p:cNvPr id="5" name="Picture 4"/>
          <p:cNvPicPr>
            <a:picLocks noChangeAspect="1"/>
          </p:cNvPicPr>
          <p:nvPr/>
        </p:nvPicPr>
        <p:blipFill>
          <a:blip r:embed="rId2"/>
          <a:stretch>
            <a:fillRect/>
          </a:stretch>
        </p:blipFill>
        <p:spPr>
          <a:xfrm>
            <a:off x="1284656" y="2997578"/>
            <a:ext cx="6628826" cy="2058473"/>
          </a:xfrm>
          <a:prstGeom prst="rect">
            <a:avLst/>
          </a:prstGeom>
        </p:spPr>
      </p:pic>
      <p:sp>
        <p:nvSpPr>
          <p:cNvPr id="14" name="Rectangle 13"/>
          <p:cNvSpPr/>
          <p:nvPr/>
        </p:nvSpPr>
        <p:spPr>
          <a:xfrm>
            <a:off x="236915" y="5043687"/>
            <a:ext cx="8898769" cy="1200329"/>
          </a:xfrm>
          <a:prstGeom prst="rect">
            <a:avLst/>
          </a:prstGeom>
        </p:spPr>
        <p:txBody>
          <a:bodyPr wrap="square">
            <a:spAutoFit/>
          </a:bodyPr>
          <a:lstStyle/>
          <a:p>
            <a:r>
              <a:rPr lang="en-US" dirty="0">
                <a:solidFill>
                  <a:srgbClr val="0000FF"/>
                </a:solidFill>
                <a:latin typeface="Arial"/>
                <a:cs typeface="Arial"/>
              </a:rPr>
              <a:t>Most laser are in a </a:t>
            </a:r>
            <a:r>
              <a:rPr lang="en-US" dirty="0" err="1">
                <a:solidFill>
                  <a:srgbClr val="0000FF"/>
                </a:solidFill>
                <a:latin typeface="Arial"/>
                <a:cs typeface="Arial"/>
              </a:rPr>
              <a:t>Fabry</a:t>
            </a:r>
            <a:r>
              <a:rPr lang="en-US" dirty="0">
                <a:solidFill>
                  <a:srgbClr val="0000FF"/>
                </a:solidFill>
                <a:latin typeface="Arial"/>
                <a:cs typeface="Arial"/>
              </a:rPr>
              <a:t>-Perot (FP) optical cavity. Its properties are: </a:t>
            </a:r>
          </a:p>
          <a:p>
            <a:r>
              <a:rPr lang="en-US" dirty="0">
                <a:solidFill>
                  <a:schemeClr val="accent5"/>
                </a:solidFill>
                <a:latin typeface="Arial"/>
                <a:cs typeface="Arial"/>
              </a:rPr>
              <a:t>(a)</a:t>
            </a:r>
            <a:r>
              <a:rPr lang="en-US" dirty="0">
                <a:latin typeface="Arial"/>
                <a:cs typeface="Arial"/>
              </a:rPr>
              <a:t> Reflected waves interfere. </a:t>
            </a:r>
          </a:p>
          <a:p>
            <a:r>
              <a:rPr lang="en-US" dirty="0">
                <a:solidFill>
                  <a:schemeClr val="accent5"/>
                </a:solidFill>
                <a:latin typeface="Arial"/>
                <a:cs typeface="Arial"/>
              </a:rPr>
              <a:t>(b) </a:t>
            </a:r>
            <a:r>
              <a:rPr lang="en-US" dirty="0">
                <a:latin typeface="Arial"/>
                <a:cs typeface="Arial"/>
              </a:rPr>
              <a:t>Only standing EM waves, </a:t>
            </a:r>
            <a:r>
              <a:rPr lang="en-US" i="1" dirty="0">
                <a:latin typeface="Arial"/>
                <a:cs typeface="Arial"/>
              </a:rPr>
              <a:t>modes, </a:t>
            </a:r>
            <a:r>
              <a:rPr lang="en-US" dirty="0">
                <a:latin typeface="Arial"/>
                <a:cs typeface="Arial"/>
              </a:rPr>
              <a:t>of certain wavelengths are allowed in the cavity.</a:t>
            </a:r>
          </a:p>
          <a:p>
            <a:r>
              <a:rPr lang="en-US" dirty="0">
                <a:solidFill>
                  <a:srgbClr val="4BACC6"/>
                </a:solidFill>
                <a:latin typeface="Arial"/>
                <a:cs typeface="Arial"/>
              </a:rPr>
              <a:t>(c) </a:t>
            </a:r>
            <a:r>
              <a:rPr lang="en-US" dirty="0">
                <a:latin typeface="Arial"/>
                <a:cs typeface="Arial"/>
              </a:rPr>
              <a:t>Intensity vs. frequency for various modes. </a:t>
            </a:r>
            <a:r>
              <a:rPr lang="en-US" i="1" dirty="0">
                <a:latin typeface="Arial"/>
                <a:cs typeface="Arial"/>
              </a:rPr>
              <a:t>R </a:t>
            </a:r>
            <a:r>
              <a:rPr lang="en-US" dirty="0">
                <a:latin typeface="Arial"/>
                <a:cs typeface="Arial"/>
              </a:rPr>
              <a:t>is mirror reflectance.</a:t>
            </a:r>
          </a:p>
        </p:txBody>
      </p:sp>
      <p:cxnSp>
        <p:nvCxnSpPr>
          <p:cNvPr id="4" name="Elbow Connector 3"/>
          <p:cNvCxnSpPr>
            <a:endCxn id="5" idx="1"/>
          </p:cNvCxnSpPr>
          <p:nvPr/>
        </p:nvCxnSpPr>
        <p:spPr>
          <a:xfrm rot="5400000" flipH="1" flipV="1">
            <a:off x="477264" y="4283330"/>
            <a:ext cx="1063907" cy="550878"/>
          </a:xfrm>
          <a:prstGeom prst="bentConnector2">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3348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Laser vs. LED</a:t>
            </a:r>
          </a:p>
        </p:txBody>
      </p:sp>
      <p:sp>
        <p:nvSpPr>
          <p:cNvPr id="12" name="Rectangle 11"/>
          <p:cNvSpPr/>
          <p:nvPr/>
        </p:nvSpPr>
        <p:spPr>
          <a:xfrm>
            <a:off x="457199" y="828582"/>
            <a:ext cx="8316999" cy="646331"/>
          </a:xfrm>
          <a:prstGeom prst="rect">
            <a:avLst/>
          </a:prstGeom>
        </p:spPr>
        <p:txBody>
          <a:bodyPr wrap="square">
            <a:spAutoFit/>
          </a:bodyPr>
          <a:lstStyle/>
          <a:p>
            <a:r>
              <a:rPr lang="en-US" b="1" dirty="0">
                <a:latin typeface="Arial"/>
                <a:cs typeface="Arial"/>
              </a:rPr>
              <a:t>LASER</a:t>
            </a:r>
            <a:r>
              <a:rPr lang="en-US" dirty="0">
                <a:latin typeface="Arial"/>
                <a:cs typeface="Arial"/>
              </a:rPr>
              <a:t>(</a:t>
            </a:r>
            <a:r>
              <a:rPr lang="en-US" b="1" dirty="0">
                <a:latin typeface="Arial"/>
                <a:cs typeface="Arial"/>
              </a:rPr>
              <a:t>L</a:t>
            </a:r>
            <a:r>
              <a:rPr lang="en-US" dirty="0">
                <a:latin typeface="Arial"/>
                <a:cs typeface="Arial"/>
              </a:rPr>
              <a:t>ight </a:t>
            </a:r>
            <a:r>
              <a:rPr lang="en-US" b="1" dirty="0">
                <a:latin typeface="Arial"/>
                <a:cs typeface="Arial"/>
              </a:rPr>
              <a:t>A</a:t>
            </a:r>
            <a:r>
              <a:rPr lang="en-US" dirty="0">
                <a:latin typeface="Arial"/>
                <a:cs typeface="Arial"/>
              </a:rPr>
              <a:t>mplification by </a:t>
            </a:r>
            <a:r>
              <a:rPr lang="en-US" b="1" dirty="0">
                <a:latin typeface="Arial"/>
                <a:cs typeface="Arial"/>
              </a:rPr>
              <a:t>S</a:t>
            </a:r>
            <a:r>
              <a:rPr lang="en-US" dirty="0">
                <a:latin typeface="Arial"/>
                <a:cs typeface="Arial"/>
              </a:rPr>
              <a:t>timulated </a:t>
            </a:r>
            <a:r>
              <a:rPr lang="en-US" b="1" dirty="0">
                <a:latin typeface="Arial"/>
                <a:cs typeface="Arial"/>
              </a:rPr>
              <a:t>E</a:t>
            </a:r>
            <a:r>
              <a:rPr lang="en-US" dirty="0">
                <a:latin typeface="Arial"/>
                <a:cs typeface="Arial"/>
              </a:rPr>
              <a:t>mission of </a:t>
            </a:r>
            <a:r>
              <a:rPr lang="en-US" b="1" dirty="0">
                <a:latin typeface="Arial"/>
                <a:cs typeface="Arial"/>
              </a:rPr>
              <a:t>R</a:t>
            </a:r>
            <a:r>
              <a:rPr lang="en-US" dirty="0">
                <a:latin typeface="Arial"/>
                <a:cs typeface="Arial"/>
              </a:rPr>
              <a:t>adiation)</a:t>
            </a:r>
          </a:p>
          <a:p>
            <a:r>
              <a:rPr lang="en-US" b="1" dirty="0">
                <a:latin typeface="Arial"/>
                <a:cs typeface="Arial"/>
              </a:rPr>
              <a:t>LED</a:t>
            </a:r>
            <a:r>
              <a:rPr lang="en-US" dirty="0">
                <a:latin typeface="Arial"/>
                <a:cs typeface="Arial"/>
              </a:rPr>
              <a:t>(</a:t>
            </a:r>
            <a:r>
              <a:rPr lang="en-US" b="1" dirty="0">
                <a:latin typeface="Arial"/>
                <a:cs typeface="Arial"/>
              </a:rPr>
              <a:t>L</a:t>
            </a:r>
            <a:r>
              <a:rPr lang="en-US" dirty="0">
                <a:latin typeface="Arial"/>
                <a:cs typeface="Arial"/>
              </a:rPr>
              <a:t>ight </a:t>
            </a:r>
            <a:r>
              <a:rPr lang="en-US" b="1" dirty="0">
                <a:latin typeface="Arial"/>
                <a:cs typeface="Arial"/>
              </a:rPr>
              <a:t>E</a:t>
            </a:r>
            <a:r>
              <a:rPr lang="en-US" dirty="0">
                <a:latin typeface="Arial"/>
                <a:cs typeface="Arial"/>
              </a:rPr>
              <a:t>mitting </a:t>
            </a:r>
            <a:r>
              <a:rPr lang="en-US" b="1" dirty="0">
                <a:latin typeface="Arial"/>
                <a:cs typeface="Arial"/>
              </a:rPr>
              <a:t>D</a:t>
            </a:r>
            <a:r>
              <a:rPr lang="en-US" dirty="0">
                <a:latin typeface="Arial"/>
                <a:cs typeface="Arial"/>
              </a:rPr>
              <a:t>iode)</a:t>
            </a:r>
          </a:p>
        </p:txBody>
      </p:sp>
      <p:graphicFrame>
        <p:nvGraphicFramePr>
          <p:cNvPr id="14" name="Table 13"/>
          <p:cNvGraphicFramePr>
            <a:graphicFrameLocks noGrp="1"/>
          </p:cNvGraphicFramePr>
          <p:nvPr>
            <p:extLst>
              <p:ext uri="{D42A27DB-BD31-4B8C-83A1-F6EECF244321}">
                <p14:modId xmlns:p14="http://schemas.microsoft.com/office/powerpoint/2010/main" val="1242322648"/>
              </p:ext>
            </p:extLst>
          </p:nvPr>
        </p:nvGraphicFramePr>
        <p:xfrm>
          <a:off x="680895" y="1672470"/>
          <a:ext cx="7877958" cy="4480560"/>
        </p:xfrm>
        <a:graphic>
          <a:graphicData uri="http://schemas.openxmlformats.org/drawingml/2006/table">
            <a:tbl>
              <a:tblPr firstRow="1" bandRow="1">
                <a:tableStyleId>{1FECB4D8-DB02-4DC6-A0A2-4F2EBAE1DC90}</a:tableStyleId>
              </a:tblPr>
              <a:tblGrid>
                <a:gridCol w="3938979">
                  <a:extLst>
                    <a:ext uri="{9D8B030D-6E8A-4147-A177-3AD203B41FA5}">
                      <a16:colId xmlns:a16="http://schemas.microsoft.com/office/drawing/2014/main" val="20000"/>
                    </a:ext>
                  </a:extLst>
                </a:gridCol>
                <a:gridCol w="3938979">
                  <a:extLst>
                    <a:ext uri="{9D8B030D-6E8A-4147-A177-3AD203B41FA5}">
                      <a16:colId xmlns:a16="http://schemas.microsoft.com/office/drawing/2014/main" val="20001"/>
                    </a:ext>
                  </a:extLst>
                </a:gridCol>
              </a:tblGrid>
              <a:tr h="352883">
                <a:tc>
                  <a:txBody>
                    <a:bodyPr/>
                    <a:lstStyle/>
                    <a:p>
                      <a:r>
                        <a:rPr lang="en-US" dirty="0">
                          <a:latin typeface="Arial"/>
                          <a:cs typeface="Arial"/>
                        </a:rPr>
                        <a:t>LED</a:t>
                      </a:r>
                      <a:endParaRPr lang="en-US" b="1" dirty="0">
                        <a:latin typeface="Arial"/>
                        <a:cs typeface="Arial"/>
                      </a:endParaRPr>
                    </a:p>
                  </a:txBody>
                  <a:tcPr/>
                </a:tc>
                <a:tc>
                  <a:txBody>
                    <a:bodyPr/>
                    <a:lstStyle/>
                    <a:p>
                      <a:r>
                        <a:rPr lang="en-US" dirty="0">
                          <a:latin typeface="Arial"/>
                          <a:cs typeface="Arial"/>
                        </a:rPr>
                        <a:t>Laser</a:t>
                      </a:r>
                      <a:endParaRPr lang="en-US" b="1" dirty="0">
                        <a:latin typeface="Arial"/>
                        <a:cs typeface="Arial"/>
                      </a:endParaRPr>
                    </a:p>
                  </a:txBody>
                  <a:tcPr/>
                </a:tc>
                <a:extLst>
                  <a:ext uri="{0D108BD9-81ED-4DB2-BD59-A6C34878D82A}">
                    <a16:rowId xmlns:a16="http://schemas.microsoft.com/office/drawing/2014/main" val="10000"/>
                  </a:ext>
                </a:extLst>
              </a:tr>
              <a:tr h="352883">
                <a:tc>
                  <a:txBody>
                    <a:bodyPr/>
                    <a:lstStyle/>
                    <a:p>
                      <a:r>
                        <a:rPr lang="en-US" sz="1800" u="none" strike="noStrike" kern="1200" baseline="0" dirty="0">
                          <a:latin typeface="Arial"/>
                          <a:cs typeface="Arial"/>
                        </a:rPr>
                        <a:t>Spontaneous emission	</a:t>
                      </a:r>
                    </a:p>
                    <a:p>
                      <a:r>
                        <a:rPr lang="en-US" sz="1800" u="none" strike="noStrike" kern="1200" baseline="0" dirty="0">
                          <a:latin typeface="Arial"/>
                          <a:cs typeface="Arial"/>
                        </a:rPr>
                        <a:t>	</a:t>
                      </a:r>
                    </a:p>
                    <a:p>
                      <a:endParaRPr lang="en-US" sz="1800" b="0" i="0" u="none" strike="noStrike" kern="1200" baseline="0" dirty="0">
                        <a:solidFill>
                          <a:schemeClr val="dk1"/>
                        </a:solidFill>
                        <a:latin typeface="Arial"/>
                        <a:ea typeface="+mn-ea"/>
                        <a:cs typeface="Arial"/>
                      </a:endParaRPr>
                    </a:p>
                    <a:p>
                      <a:endParaRPr lang="en-US" sz="1800" b="0" i="0" u="none" strike="noStrike" kern="1200" baseline="0" dirty="0">
                        <a:solidFill>
                          <a:schemeClr val="dk1"/>
                        </a:solidFill>
                        <a:latin typeface="Arial"/>
                        <a:ea typeface="+mn-ea"/>
                        <a:cs typeface="Arial"/>
                      </a:endParaRPr>
                    </a:p>
                    <a:p>
                      <a:endParaRPr lang="en-US" sz="1800" b="0" i="0" u="none" strike="noStrike" kern="1200" baseline="0" dirty="0">
                        <a:solidFill>
                          <a:schemeClr val="dk1"/>
                        </a:solidFill>
                        <a:latin typeface="Arial"/>
                        <a:ea typeface="+mn-ea"/>
                        <a:cs typeface="Arial"/>
                      </a:endParaRPr>
                    </a:p>
                  </a:txBody>
                  <a:tcPr/>
                </a:tc>
                <a:tc>
                  <a:txBody>
                    <a:bodyPr/>
                    <a:lstStyle/>
                    <a:p>
                      <a:r>
                        <a:rPr lang="en-US" sz="1800" u="none" strike="noStrike" kern="1200" baseline="0" dirty="0">
                          <a:latin typeface="Arial"/>
                          <a:cs typeface="Arial"/>
                        </a:rPr>
                        <a:t>Stimulated emission</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1"/>
                  </a:ext>
                </a:extLst>
              </a:tr>
              <a:tr h="352883">
                <a:tc>
                  <a:txBody>
                    <a:bodyPr/>
                    <a:lstStyle/>
                    <a:p>
                      <a:r>
                        <a:rPr lang="en-US" sz="1800" u="none" strike="noStrike" kern="1200" baseline="0" dirty="0">
                          <a:latin typeface="Arial"/>
                          <a:cs typeface="Arial"/>
                        </a:rPr>
                        <a:t>Non-coherent radiation	</a:t>
                      </a:r>
                    </a:p>
                  </a:txBody>
                  <a:tcPr/>
                </a:tc>
                <a:tc>
                  <a:txBody>
                    <a:bodyPr/>
                    <a:lstStyle/>
                    <a:p>
                      <a:r>
                        <a:rPr lang="en-US" sz="1800" u="none" strike="noStrike" kern="1200" baseline="0" dirty="0">
                          <a:latin typeface="Arial"/>
                          <a:cs typeface="Arial"/>
                        </a:rPr>
                        <a:t>Coherent radiation</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2"/>
                  </a:ext>
                </a:extLst>
              </a:tr>
              <a:tr h="352883">
                <a:tc>
                  <a:txBody>
                    <a:bodyPr/>
                    <a:lstStyle/>
                    <a:p>
                      <a:r>
                        <a:rPr lang="en-US" sz="1800" u="none" strike="noStrike" kern="1200" baseline="0" dirty="0">
                          <a:latin typeface="Arial"/>
                          <a:cs typeface="Arial"/>
                        </a:rPr>
                        <a:t>Multi-mode</a:t>
                      </a:r>
                      <a:endParaRPr lang="en-US" sz="1800" b="0" i="0" u="none" strike="noStrike" kern="1200" baseline="0" dirty="0">
                        <a:solidFill>
                          <a:schemeClr val="dk1"/>
                        </a:solidFill>
                        <a:latin typeface="Arial"/>
                        <a:ea typeface="+mn-ea"/>
                        <a:cs typeface="Arial"/>
                      </a:endParaRPr>
                    </a:p>
                  </a:txBody>
                  <a:tcPr/>
                </a:tc>
                <a:tc>
                  <a:txBody>
                    <a:bodyPr/>
                    <a:lstStyle/>
                    <a:p>
                      <a:r>
                        <a:rPr lang="en-US" sz="1800" u="none" strike="noStrike" kern="1200" baseline="0" dirty="0">
                          <a:latin typeface="Arial"/>
                          <a:cs typeface="Arial"/>
                        </a:rPr>
                        <a:t>Multi- and single mode</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3"/>
                  </a:ext>
                </a:extLst>
              </a:tr>
              <a:tr h="352883">
                <a:tc>
                  <a:txBody>
                    <a:bodyPr/>
                    <a:lstStyle/>
                    <a:p>
                      <a:r>
                        <a:rPr lang="en-US" sz="1800" u="none" strike="noStrike" kern="1200" baseline="0" dirty="0">
                          <a:latin typeface="Arial"/>
                          <a:cs typeface="Arial"/>
                        </a:rPr>
                        <a:t>Wide spectral width</a:t>
                      </a:r>
                      <a:endParaRPr lang="en-US" sz="1800" b="0" i="0" u="none" strike="noStrike" kern="1200" baseline="0" dirty="0">
                        <a:solidFill>
                          <a:schemeClr val="dk1"/>
                        </a:solidFill>
                        <a:latin typeface="Arial"/>
                        <a:ea typeface="+mn-ea"/>
                        <a:cs typeface="Arial"/>
                      </a:endParaRPr>
                    </a:p>
                  </a:txBody>
                  <a:tcPr/>
                </a:tc>
                <a:tc>
                  <a:txBody>
                    <a:bodyPr/>
                    <a:lstStyle/>
                    <a:p>
                      <a:r>
                        <a:rPr lang="en-US" sz="1800" u="none" strike="noStrike" kern="1200" baseline="0" dirty="0">
                          <a:latin typeface="Arial"/>
                          <a:cs typeface="Arial"/>
                        </a:rPr>
                        <a:t>Narrow spectral width</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4"/>
                  </a:ext>
                </a:extLst>
              </a:tr>
              <a:tr h="352883">
                <a:tc>
                  <a:txBody>
                    <a:bodyPr/>
                    <a:lstStyle/>
                    <a:p>
                      <a:r>
                        <a:rPr lang="en-US" sz="1800" u="none" strike="noStrike" kern="1200" baseline="0" dirty="0">
                          <a:latin typeface="Arial"/>
                          <a:cs typeface="Arial"/>
                        </a:rPr>
                        <a:t>Relatively low power</a:t>
                      </a:r>
                      <a:endParaRPr lang="en-US" sz="1800" b="0" i="0" u="none" strike="noStrike" kern="1200" baseline="0" dirty="0">
                        <a:solidFill>
                          <a:schemeClr val="dk1"/>
                        </a:solidFill>
                        <a:latin typeface="Arial"/>
                        <a:ea typeface="+mn-ea"/>
                        <a:cs typeface="Arial"/>
                      </a:endParaRPr>
                    </a:p>
                  </a:txBody>
                  <a:tcPr/>
                </a:tc>
                <a:tc>
                  <a:txBody>
                    <a:bodyPr/>
                    <a:lstStyle/>
                    <a:p>
                      <a:r>
                        <a:rPr lang="en-US" sz="1800" u="none" strike="noStrike" kern="1200" baseline="0" dirty="0">
                          <a:latin typeface="Arial"/>
                          <a:cs typeface="Arial"/>
                        </a:rPr>
                        <a:t>High power</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5"/>
                  </a:ext>
                </a:extLst>
              </a:tr>
              <a:tr h="352883">
                <a:tc>
                  <a:txBody>
                    <a:bodyPr/>
                    <a:lstStyle/>
                    <a:p>
                      <a:r>
                        <a:rPr lang="en-US" sz="1800" u="none" strike="noStrike" kern="1200" baseline="0" dirty="0">
                          <a:latin typeface="Arial"/>
                          <a:cs typeface="Arial"/>
                        </a:rPr>
                        <a:t>Non-threshold device</a:t>
                      </a:r>
                    </a:p>
                    <a:p>
                      <a:endParaRPr lang="en-US" sz="1800" b="0" i="0" u="none" strike="noStrike" kern="1200" baseline="0" dirty="0">
                        <a:solidFill>
                          <a:schemeClr val="dk1"/>
                        </a:solidFill>
                        <a:latin typeface="Arial"/>
                        <a:ea typeface="+mn-ea"/>
                        <a:cs typeface="Arial"/>
                      </a:endParaRPr>
                    </a:p>
                    <a:p>
                      <a:endParaRPr lang="en-US" sz="1800" b="0" i="0" u="none" strike="noStrike" kern="1200" baseline="0" dirty="0">
                        <a:solidFill>
                          <a:schemeClr val="dk1"/>
                        </a:solidFill>
                        <a:latin typeface="Arial"/>
                        <a:ea typeface="+mn-ea"/>
                        <a:cs typeface="Arial"/>
                      </a:endParaRPr>
                    </a:p>
                    <a:p>
                      <a:endParaRPr lang="en-US" sz="1800" b="0" i="0" u="none" strike="noStrike" kern="1200" baseline="0" dirty="0">
                        <a:solidFill>
                          <a:schemeClr val="dk1"/>
                        </a:solidFill>
                        <a:latin typeface="Arial"/>
                        <a:ea typeface="+mn-ea"/>
                        <a:cs typeface="Arial"/>
                      </a:endParaRPr>
                    </a:p>
                  </a:txBody>
                  <a:tcPr/>
                </a:tc>
                <a:tc>
                  <a:txBody>
                    <a:bodyPr/>
                    <a:lstStyle/>
                    <a:p>
                      <a:r>
                        <a:rPr lang="en-US" sz="1800" u="none" strike="noStrike" kern="1200" baseline="0" dirty="0">
                          <a:latin typeface="Arial"/>
                          <a:cs typeface="Arial"/>
                        </a:rPr>
                        <a:t>Threshold device</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6"/>
                  </a:ext>
                </a:extLst>
              </a:tr>
            </a:tbl>
          </a:graphicData>
        </a:graphic>
      </p:graphicFrame>
      <p:sp>
        <p:nvSpPr>
          <p:cNvPr id="3" name="Rectangle 2"/>
          <p:cNvSpPr/>
          <p:nvPr/>
        </p:nvSpPr>
        <p:spPr>
          <a:xfrm>
            <a:off x="3434910" y="1151609"/>
            <a:ext cx="5709090" cy="369332"/>
          </a:xfrm>
          <a:prstGeom prst="rect">
            <a:avLst/>
          </a:prstGeom>
        </p:spPr>
        <p:txBody>
          <a:bodyPr wrap="none">
            <a:spAutoFit/>
          </a:bodyPr>
          <a:lstStyle/>
          <a:p>
            <a:r>
              <a:rPr lang="en-US" b="1" dirty="0">
                <a:solidFill>
                  <a:srgbClr val="0000FF"/>
                </a:solidFill>
                <a:latin typeface="Arial"/>
                <a:cs typeface="Arial"/>
              </a:rPr>
              <a:t>We’ll explain these properties later in this chapter!</a:t>
            </a:r>
            <a:endParaRPr lang="en-US" dirty="0">
              <a:solidFill>
                <a:srgbClr val="0000FF"/>
              </a:solidFill>
            </a:endParaRPr>
          </a:p>
        </p:txBody>
      </p:sp>
      <p:pic>
        <p:nvPicPr>
          <p:cNvPr id="7" name="Picture 6"/>
          <p:cNvPicPr>
            <a:picLocks noChangeAspect="1"/>
          </p:cNvPicPr>
          <p:nvPr/>
        </p:nvPicPr>
        <p:blipFill rotWithShape="1">
          <a:blip r:embed="rId2"/>
          <a:srcRect l="33794"/>
          <a:stretch/>
        </p:blipFill>
        <p:spPr>
          <a:xfrm>
            <a:off x="6874021" y="2081903"/>
            <a:ext cx="1613335" cy="1328846"/>
          </a:xfrm>
          <a:prstGeom prst="rect">
            <a:avLst/>
          </a:prstGeom>
        </p:spPr>
      </p:pic>
      <p:pic>
        <p:nvPicPr>
          <p:cNvPr id="8" name="Picture 7"/>
          <p:cNvPicPr>
            <a:picLocks noChangeAspect="1"/>
          </p:cNvPicPr>
          <p:nvPr/>
        </p:nvPicPr>
        <p:blipFill rotWithShape="1">
          <a:blip r:embed="rId3"/>
          <a:srcRect l="30383"/>
          <a:stretch/>
        </p:blipFill>
        <p:spPr>
          <a:xfrm>
            <a:off x="7012894" y="3876081"/>
            <a:ext cx="1545959" cy="893475"/>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45616" y="3745922"/>
            <a:ext cx="1540684" cy="1023634"/>
          </a:xfrm>
          <a:prstGeom prst="rect">
            <a:avLst/>
          </a:prstGeom>
        </p:spPr>
      </p:pic>
      <p:pic>
        <p:nvPicPr>
          <p:cNvPr id="10" name="Picture 9"/>
          <p:cNvPicPr>
            <a:picLocks noChangeAspect="1"/>
          </p:cNvPicPr>
          <p:nvPr/>
        </p:nvPicPr>
        <p:blipFill rotWithShape="1">
          <a:blip r:embed="rId5"/>
          <a:srcRect t="7592" r="63208" b="53522"/>
          <a:stretch/>
        </p:blipFill>
        <p:spPr>
          <a:xfrm>
            <a:off x="7073591" y="4967113"/>
            <a:ext cx="1413765" cy="1025408"/>
          </a:xfrm>
          <a:prstGeom prst="rect">
            <a:avLst/>
          </a:prstGeom>
        </p:spPr>
      </p:pic>
    </p:spTree>
    <p:extLst>
      <p:ext uri="{BB962C8B-B14F-4D97-AF65-F5344CB8AC3E}">
        <p14:creationId xmlns:p14="http://schemas.microsoft.com/office/powerpoint/2010/main" val="3197789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Lasing Wavelength and Spectra (III)</a:t>
            </a:r>
          </a:p>
        </p:txBody>
      </p:sp>
      <p:pic>
        <p:nvPicPr>
          <p:cNvPr id="3" name="Picture 2"/>
          <p:cNvPicPr>
            <a:picLocks noChangeAspect="1"/>
          </p:cNvPicPr>
          <p:nvPr/>
        </p:nvPicPr>
        <p:blipFill>
          <a:blip r:embed="rId2"/>
          <a:stretch>
            <a:fillRect/>
          </a:stretch>
        </p:blipFill>
        <p:spPr>
          <a:xfrm>
            <a:off x="985884" y="836832"/>
            <a:ext cx="6780781" cy="5245211"/>
          </a:xfrm>
          <a:prstGeom prst="rect">
            <a:avLst/>
          </a:prstGeom>
        </p:spPr>
      </p:pic>
      <p:sp>
        <p:nvSpPr>
          <p:cNvPr id="7" name="Rectangle 6"/>
          <p:cNvSpPr/>
          <p:nvPr/>
        </p:nvSpPr>
        <p:spPr>
          <a:xfrm>
            <a:off x="6110781" y="1049713"/>
            <a:ext cx="1039249" cy="418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353031" y="3222544"/>
            <a:ext cx="1870651" cy="8094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7150030" y="1456012"/>
            <a:ext cx="2165563" cy="1477328"/>
          </a:xfrm>
          <a:prstGeom prst="rect">
            <a:avLst/>
          </a:prstGeom>
          <a:noFill/>
        </p:spPr>
        <p:txBody>
          <a:bodyPr wrap="square" rtlCol="0">
            <a:spAutoFit/>
          </a:bodyPr>
          <a:lstStyle/>
          <a:p>
            <a:r>
              <a:rPr lang="en-US" dirty="0"/>
              <a:t>Combining the effects of the two previous slides (gain profile + mode condition)</a:t>
            </a:r>
          </a:p>
        </p:txBody>
      </p:sp>
      <p:sp>
        <p:nvSpPr>
          <p:cNvPr id="5" name="TextBox 4"/>
          <p:cNvSpPr txBox="1"/>
          <p:nvPr/>
        </p:nvSpPr>
        <p:spPr>
          <a:xfrm>
            <a:off x="299143" y="1589196"/>
            <a:ext cx="1196635" cy="1477328"/>
          </a:xfrm>
          <a:prstGeom prst="rect">
            <a:avLst/>
          </a:prstGeom>
          <a:noFill/>
        </p:spPr>
        <p:txBody>
          <a:bodyPr wrap="square" rtlCol="0">
            <a:spAutoFit/>
          </a:bodyPr>
          <a:lstStyle/>
          <a:p>
            <a:r>
              <a:rPr lang="en-US" dirty="0"/>
              <a:t>with infinity gain profile (do not exist)</a:t>
            </a:r>
          </a:p>
        </p:txBody>
      </p:sp>
      <p:sp>
        <p:nvSpPr>
          <p:cNvPr id="6" name="Rectangle 5"/>
          <p:cNvSpPr/>
          <p:nvPr/>
        </p:nvSpPr>
        <p:spPr>
          <a:xfrm>
            <a:off x="3387377" y="2698618"/>
            <a:ext cx="291516" cy="369332"/>
          </a:xfrm>
          <a:prstGeom prst="rect">
            <a:avLst/>
          </a:prstGeom>
        </p:spPr>
        <p:txBody>
          <a:bodyPr wrap="none">
            <a:spAutoFit/>
          </a:bodyPr>
          <a:lstStyle/>
          <a:p>
            <a:r>
              <a:rPr lang="en-US" dirty="0" err="1"/>
              <a:t>λ</a:t>
            </a:r>
            <a:endParaRPr lang="en-US" dirty="0"/>
          </a:p>
        </p:txBody>
      </p:sp>
      <p:sp>
        <p:nvSpPr>
          <p:cNvPr id="9" name="Rectangle 8"/>
          <p:cNvSpPr/>
          <p:nvPr/>
        </p:nvSpPr>
        <p:spPr>
          <a:xfrm>
            <a:off x="7140900" y="2767834"/>
            <a:ext cx="291516" cy="369332"/>
          </a:xfrm>
          <a:prstGeom prst="rect">
            <a:avLst/>
          </a:prstGeom>
        </p:spPr>
        <p:txBody>
          <a:bodyPr wrap="none">
            <a:spAutoFit/>
          </a:bodyPr>
          <a:lstStyle/>
          <a:p>
            <a:r>
              <a:rPr lang="en-US" dirty="0" err="1"/>
              <a:t>λ</a:t>
            </a:r>
            <a:endParaRPr lang="en-US" dirty="0"/>
          </a:p>
        </p:txBody>
      </p:sp>
    </p:spTree>
    <p:extLst>
      <p:ext uri="{BB962C8B-B14F-4D97-AF65-F5344CB8AC3E}">
        <p14:creationId xmlns:p14="http://schemas.microsoft.com/office/powerpoint/2010/main" val="4286307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Mode </a:t>
            </a:r>
            <a:r>
              <a:rPr lang="en-US" dirty="0" err="1"/>
              <a:t>vs</a:t>
            </a:r>
            <a:r>
              <a:rPr lang="en-US" dirty="0"/>
              <a:t> Multimode Laser</a:t>
            </a:r>
          </a:p>
        </p:txBody>
      </p:sp>
      <p:sp>
        <p:nvSpPr>
          <p:cNvPr id="9" name="Rectangle 8"/>
          <p:cNvSpPr/>
          <p:nvPr/>
        </p:nvSpPr>
        <p:spPr>
          <a:xfrm>
            <a:off x="321755" y="868811"/>
            <a:ext cx="8560725" cy="646331"/>
          </a:xfrm>
          <a:prstGeom prst="rect">
            <a:avLst/>
          </a:prstGeom>
        </p:spPr>
        <p:txBody>
          <a:bodyPr wrap="square">
            <a:spAutoFit/>
          </a:bodyPr>
          <a:lstStyle/>
          <a:p>
            <a:pPr marL="285750" indent="-285750">
              <a:buClr>
                <a:schemeClr val="accent5"/>
              </a:buClr>
              <a:buFont typeface="Wingdings" charset="2"/>
              <a:buChar char="v"/>
            </a:pPr>
            <a:r>
              <a:rPr lang="en-US" dirty="0">
                <a:latin typeface="Arial"/>
                <a:cs typeface="Arial"/>
              </a:rPr>
              <a:t>Single mode laser means only one single wavelength is lasing, while multimode laser means multiple wavelength is lasing</a:t>
            </a:r>
          </a:p>
        </p:txBody>
      </p:sp>
      <p:pic>
        <p:nvPicPr>
          <p:cNvPr id="5" name="Picture 4"/>
          <p:cNvPicPr>
            <a:picLocks noChangeAspect="1"/>
          </p:cNvPicPr>
          <p:nvPr/>
        </p:nvPicPr>
        <p:blipFill>
          <a:blip r:embed="rId2"/>
          <a:stretch>
            <a:fillRect/>
          </a:stretch>
        </p:blipFill>
        <p:spPr>
          <a:xfrm>
            <a:off x="1379470" y="1515142"/>
            <a:ext cx="6397217" cy="2793451"/>
          </a:xfrm>
          <a:prstGeom prst="rect">
            <a:avLst/>
          </a:prstGeom>
        </p:spPr>
      </p:pic>
      <p:sp>
        <p:nvSpPr>
          <p:cNvPr id="10" name="Rectangle 9"/>
          <p:cNvSpPr/>
          <p:nvPr/>
        </p:nvSpPr>
        <p:spPr>
          <a:xfrm>
            <a:off x="321755" y="4380486"/>
            <a:ext cx="8560725" cy="1754327"/>
          </a:xfrm>
          <a:prstGeom prst="rect">
            <a:avLst/>
          </a:prstGeom>
        </p:spPr>
        <p:txBody>
          <a:bodyPr wrap="square">
            <a:spAutoFit/>
          </a:bodyPr>
          <a:lstStyle/>
          <a:p>
            <a:pPr marL="285750" indent="-285750">
              <a:buClr>
                <a:schemeClr val="accent5"/>
              </a:buClr>
              <a:buFont typeface="Wingdings" charset="2"/>
              <a:buChar char="v"/>
            </a:pPr>
            <a:r>
              <a:rPr lang="en-US" dirty="0">
                <a:latin typeface="Arial"/>
                <a:cs typeface="Arial"/>
              </a:rPr>
              <a:t>Why do we want Single-Mode Laser?</a:t>
            </a:r>
          </a:p>
          <a:p>
            <a:pPr marL="1257300" lvl="2" indent="-342900">
              <a:buClr>
                <a:schemeClr val="accent5"/>
              </a:buClr>
              <a:buFont typeface="+mj-lt"/>
              <a:buAutoNum type="arabicParenR"/>
            </a:pPr>
            <a:r>
              <a:rPr lang="en-US" dirty="0">
                <a:latin typeface="Arial"/>
                <a:cs typeface="Arial"/>
              </a:rPr>
              <a:t>Minimize optical spectral width to reduce dispersion-induced pulse broadening (i.e. different wavelength propagating at different speed. We will talk about dispersion in “optical fiber” chapter)</a:t>
            </a:r>
          </a:p>
          <a:p>
            <a:pPr marL="1257300" lvl="2" indent="-342900">
              <a:buClr>
                <a:schemeClr val="accent5"/>
              </a:buClr>
              <a:buFont typeface="+mj-lt"/>
              <a:buAutoNum type="arabicParenR"/>
            </a:pPr>
            <a:r>
              <a:rPr lang="en-US" dirty="0">
                <a:latin typeface="Arial"/>
                <a:cs typeface="Arial"/>
              </a:rPr>
              <a:t>Allow the realization of wavelength-division-multiplexing communications (using different wavelength for different user)</a:t>
            </a:r>
          </a:p>
        </p:txBody>
      </p:sp>
    </p:spTree>
    <p:extLst>
      <p:ext uri="{BB962C8B-B14F-4D97-AF65-F5344CB8AC3E}">
        <p14:creationId xmlns:p14="http://schemas.microsoft.com/office/powerpoint/2010/main" val="832249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Mode Oscillation (I)</a:t>
            </a:r>
          </a:p>
        </p:txBody>
      </p:sp>
      <p:sp>
        <p:nvSpPr>
          <p:cNvPr id="3" name="TextBox 2"/>
          <p:cNvSpPr txBox="1"/>
          <p:nvPr/>
        </p:nvSpPr>
        <p:spPr>
          <a:xfrm>
            <a:off x="345023" y="866197"/>
            <a:ext cx="8033460" cy="1754327"/>
          </a:xfrm>
          <a:prstGeom prst="rect">
            <a:avLst/>
          </a:prstGeom>
          <a:noFill/>
        </p:spPr>
        <p:txBody>
          <a:bodyPr wrap="square" rtlCol="0">
            <a:spAutoFit/>
          </a:bodyPr>
          <a:lstStyle/>
          <a:p>
            <a:r>
              <a:rPr lang="en-US" b="1" dirty="0">
                <a:latin typeface="Arial"/>
                <a:cs typeface="Arial"/>
              </a:rPr>
              <a:t>Four common techniques for making a single mode laser</a:t>
            </a:r>
          </a:p>
          <a:p>
            <a:endParaRPr lang="en-US" b="1" dirty="0">
              <a:latin typeface="Arial"/>
              <a:cs typeface="Arial"/>
            </a:endParaRPr>
          </a:p>
          <a:p>
            <a:r>
              <a:rPr lang="en-US" b="1" dirty="0">
                <a:solidFill>
                  <a:schemeClr val="accent2"/>
                </a:solidFill>
                <a:latin typeface="Arial"/>
                <a:cs typeface="Arial"/>
              </a:rPr>
              <a:t>(</a:t>
            </a:r>
            <a:r>
              <a:rPr lang="en-US" b="1" dirty="0" err="1">
                <a:solidFill>
                  <a:schemeClr val="accent2"/>
                </a:solidFill>
                <a:latin typeface="Arial"/>
                <a:cs typeface="Arial"/>
              </a:rPr>
              <a:t>i</a:t>
            </a:r>
            <a:r>
              <a:rPr lang="en-US" b="1" dirty="0">
                <a:solidFill>
                  <a:schemeClr val="accent2"/>
                </a:solidFill>
                <a:latin typeface="Arial"/>
                <a:cs typeface="Arial"/>
              </a:rPr>
              <a:t>) Short </a:t>
            </a:r>
            <a:r>
              <a:rPr lang="en-US" b="1" dirty="0" err="1">
                <a:solidFill>
                  <a:schemeClr val="accent2"/>
                </a:solidFill>
                <a:latin typeface="Arial"/>
                <a:cs typeface="Arial"/>
              </a:rPr>
              <a:t>Fabry</a:t>
            </a:r>
            <a:r>
              <a:rPr lang="en-US" b="1" dirty="0">
                <a:solidFill>
                  <a:schemeClr val="accent2"/>
                </a:solidFill>
                <a:latin typeface="Arial"/>
                <a:cs typeface="Arial"/>
              </a:rPr>
              <a:t>-Perot (F-P) cavities</a:t>
            </a:r>
          </a:p>
          <a:p>
            <a:pPr marL="742950" lvl="1" indent="-285750">
              <a:buClr>
                <a:schemeClr val="accent5"/>
              </a:buClr>
              <a:buFont typeface="Wingdings" charset="2"/>
              <a:buChar char="v"/>
            </a:pPr>
            <a:r>
              <a:rPr lang="en-US" dirty="0" err="1">
                <a:latin typeface="Arial"/>
                <a:cs typeface="Arial"/>
              </a:rPr>
              <a:t>eg</a:t>
            </a:r>
            <a:r>
              <a:rPr lang="en-US" dirty="0">
                <a:latin typeface="Arial"/>
                <a:cs typeface="Arial"/>
              </a:rPr>
              <a:t>. vertical cavity surface emitting lasers - VCSELs </a:t>
            </a:r>
          </a:p>
          <a:p>
            <a:pPr marL="742950" lvl="1" indent="-285750">
              <a:buClr>
                <a:schemeClr val="accent5"/>
              </a:buClr>
              <a:buFont typeface="Wingdings" charset="2"/>
              <a:buChar char="v"/>
            </a:pPr>
            <a:r>
              <a:rPr lang="en-US" dirty="0">
                <a:latin typeface="Arial"/>
                <a:cs typeface="Arial"/>
              </a:rPr>
              <a:t>Short length lead to wide mode spacing </a:t>
            </a:r>
          </a:p>
          <a:p>
            <a:pPr marL="742950" lvl="1" indent="-285750">
              <a:buClr>
                <a:schemeClr val="accent5"/>
              </a:buClr>
              <a:buFont typeface="Wingdings" charset="2"/>
              <a:buChar char="v"/>
            </a:pPr>
            <a:r>
              <a:rPr lang="en-US" dirty="0">
                <a:latin typeface="Arial"/>
                <a:cs typeface="Arial"/>
              </a:rPr>
              <a:t>Adjacent cavity modes lie outside gain/feedback spectral range </a:t>
            </a:r>
          </a:p>
        </p:txBody>
      </p:sp>
      <p:pic>
        <p:nvPicPr>
          <p:cNvPr id="7" name="Picture 4"/>
          <p:cNvPicPr>
            <a:picLocks noChangeArrowheads="1"/>
          </p:cNvPicPr>
          <p:nvPr/>
        </p:nvPicPr>
        <p:blipFill rotWithShape="1">
          <a:blip r:embed="rId2">
            <a:extLst>
              <a:ext uri="{28A0092B-C50C-407E-A947-70E740481C1C}">
                <a14:useLocalDpi xmlns:a14="http://schemas.microsoft.com/office/drawing/2010/main" val="0"/>
              </a:ext>
            </a:extLst>
          </a:blip>
          <a:srcRect t="39616"/>
          <a:stretch/>
        </p:blipFill>
        <p:spPr bwMode="auto">
          <a:xfrm>
            <a:off x="1766976" y="3134456"/>
            <a:ext cx="5918939" cy="2966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 name="Rectangle 8"/>
          <p:cNvSpPr/>
          <p:nvPr/>
        </p:nvSpPr>
        <p:spPr>
          <a:xfrm>
            <a:off x="3053129" y="3059668"/>
            <a:ext cx="672254" cy="369332"/>
          </a:xfrm>
          <a:prstGeom prst="rect">
            <a:avLst/>
          </a:prstGeom>
        </p:spPr>
        <p:txBody>
          <a:bodyPr wrap="none">
            <a:spAutoFit/>
          </a:bodyPr>
          <a:lstStyle/>
          <a:p>
            <a:r>
              <a:rPr lang="en-US" dirty="0">
                <a:latin typeface="Arial"/>
                <a:cs typeface="Arial"/>
              </a:rPr>
              <a:t>Gain</a:t>
            </a:r>
            <a:endParaRPr lang="en-US" dirty="0"/>
          </a:p>
        </p:txBody>
      </p:sp>
      <p:cxnSp>
        <p:nvCxnSpPr>
          <p:cNvPr id="11" name="Straight Arrow Connector 10"/>
          <p:cNvCxnSpPr/>
          <p:nvPr/>
        </p:nvCxnSpPr>
        <p:spPr>
          <a:xfrm flipH="1">
            <a:off x="2723471" y="3266588"/>
            <a:ext cx="329658" cy="162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021652" y="2781710"/>
            <a:ext cx="1403637" cy="369332"/>
          </a:xfrm>
          <a:prstGeom prst="rect">
            <a:avLst/>
          </a:prstGeom>
        </p:spPr>
        <p:txBody>
          <a:bodyPr wrap="none">
            <a:spAutoFit/>
          </a:bodyPr>
          <a:lstStyle/>
          <a:p>
            <a:r>
              <a:rPr lang="en-US" dirty="0">
                <a:solidFill>
                  <a:schemeClr val="accent1"/>
                </a:solidFill>
                <a:latin typeface="Arial"/>
                <a:cs typeface="Arial"/>
              </a:rPr>
              <a:t>Long Cavity</a:t>
            </a:r>
            <a:endParaRPr lang="en-US" dirty="0">
              <a:solidFill>
                <a:schemeClr val="accent1"/>
              </a:solidFill>
            </a:endParaRPr>
          </a:p>
        </p:txBody>
      </p:sp>
      <p:sp>
        <p:nvSpPr>
          <p:cNvPr id="13" name="Rectangle 12"/>
          <p:cNvSpPr/>
          <p:nvPr/>
        </p:nvSpPr>
        <p:spPr>
          <a:xfrm>
            <a:off x="5550863" y="2765124"/>
            <a:ext cx="1441846" cy="369332"/>
          </a:xfrm>
          <a:prstGeom prst="rect">
            <a:avLst/>
          </a:prstGeom>
        </p:spPr>
        <p:txBody>
          <a:bodyPr wrap="none">
            <a:spAutoFit/>
          </a:bodyPr>
          <a:lstStyle/>
          <a:p>
            <a:r>
              <a:rPr lang="en-US" dirty="0">
                <a:solidFill>
                  <a:schemeClr val="accent1"/>
                </a:solidFill>
                <a:latin typeface="Arial"/>
                <a:cs typeface="Arial"/>
              </a:rPr>
              <a:t>Short Cavity</a:t>
            </a:r>
            <a:endParaRPr lang="en-US" dirty="0">
              <a:solidFill>
                <a:schemeClr val="accent1"/>
              </a:solidFill>
            </a:endParaRPr>
          </a:p>
        </p:txBody>
      </p:sp>
      <p:sp>
        <p:nvSpPr>
          <p:cNvPr id="14" name="Rectangle 13"/>
          <p:cNvSpPr/>
          <p:nvPr/>
        </p:nvSpPr>
        <p:spPr>
          <a:xfrm>
            <a:off x="2021652" y="5916761"/>
            <a:ext cx="1326317" cy="369332"/>
          </a:xfrm>
          <a:prstGeom prst="rect">
            <a:avLst/>
          </a:prstGeom>
        </p:spPr>
        <p:txBody>
          <a:bodyPr wrap="none">
            <a:spAutoFit/>
          </a:bodyPr>
          <a:lstStyle/>
          <a:p>
            <a:r>
              <a:rPr lang="en-US" dirty="0">
                <a:solidFill>
                  <a:schemeClr val="accent1"/>
                </a:solidFill>
                <a:latin typeface="Arial"/>
                <a:cs typeface="Arial"/>
              </a:rPr>
              <a:t>Multi-mode</a:t>
            </a:r>
            <a:endParaRPr lang="en-US" dirty="0">
              <a:solidFill>
                <a:schemeClr val="accent1"/>
              </a:solidFill>
            </a:endParaRPr>
          </a:p>
        </p:txBody>
      </p:sp>
      <p:sp>
        <p:nvSpPr>
          <p:cNvPr id="15" name="Rectangle 14"/>
          <p:cNvSpPr/>
          <p:nvPr/>
        </p:nvSpPr>
        <p:spPr>
          <a:xfrm>
            <a:off x="5602249" y="5929737"/>
            <a:ext cx="1467882" cy="369332"/>
          </a:xfrm>
          <a:prstGeom prst="rect">
            <a:avLst/>
          </a:prstGeom>
        </p:spPr>
        <p:txBody>
          <a:bodyPr wrap="none">
            <a:spAutoFit/>
          </a:bodyPr>
          <a:lstStyle/>
          <a:p>
            <a:r>
              <a:rPr lang="en-US" dirty="0">
                <a:solidFill>
                  <a:schemeClr val="accent1"/>
                </a:solidFill>
                <a:latin typeface="Arial"/>
                <a:cs typeface="Arial"/>
              </a:rPr>
              <a:t>Single Mode</a:t>
            </a:r>
            <a:endParaRPr lang="en-US" dirty="0">
              <a:solidFill>
                <a:schemeClr val="accent1"/>
              </a:solidFill>
            </a:endParaRPr>
          </a:p>
        </p:txBody>
      </p:sp>
      <p:sp>
        <p:nvSpPr>
          <p:cNvPr id="16" name="TextBox 15"/>
          <p:cNvSpPr txBox="1"/>
          <p:nvPr/>
        </p:nvSpPr>
        <p:spPr>
          <a:xfrm>
            <a:off x="7554684" y="5931086"/>
            <a:ext cx="1547794" cy="369332"/>
          </a:xfrm>
          <a:prstGeom prst="rect">
            <a:avLst/>
          </a:prstGeom>
          <a:noFill/>
        </p:spPr>
        <p:txBody>
          <a:bodyPr wrap="none" rtlCol="0">
            <a:spAutoFit/>
          </a:bodyPr>
          <a:lstStyle/>
          <a:p>
            <a:r>
              <a:rPr lang="en-US" dirty="0">
                <a:solidFill>
                  <a:schemeClr val="bg1">
                    <a:lumMod val="50000"/>
                  </a:schemeClr>
                </a:solidFill>
              </a:rPr>
              <a:t>Ref: Dr. Huang</a:t>
            </a:r>
          </a:p>
        </p:txBody>
      </p:sp>
    </p:spTree>
    <p:extLst>
      <p:ext uri="{BB962C8B-B14F-4D97-AF65-F5344CB8AC3E}">
        <p14:creationId xmlns:p14="http://schemas.microsoft.com/office/powerpoint/2010/main" val="34830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Mode Oscillation (II)</a:t>
            </a:r>
          </a:p>
        </p:txBody>
      </p:sp>
      <p:sp>
        <p:nvSpPr>
          <p:cNvPr id="3" name="TextBox 2"/>
          <p:cNvSpPr txBox="1"/>
          <p:nvPr/>
        </p:nvSpPr>
        <p:spPr>
          <a:xfrm>
            <a:off x="345023" y="866197"/>
            <a:ext cx="8033460" cy="3416320"/>
          </a:xfrm>
          <a:prstGeom prst="rect">
            <a:avLst/>
          </a:prstGeom>
          <a:noFill/>
        </p:spPr>
        <p:txBody>
          <a:bodyPr wrap="square" rtlCol="0">
            <a:spAutoFit/>
          </a:bodyPr>
          <a:lstStyle/>
          <a:p>
            <a:r>
              <a:rPr lang="en-US" b="1" dirty="0">
                <a:latin typeface="Arial"/>
                <a:cs typeface="Arial"/>
              </a:rPr>
              <a:t>Four common techniques for making a single mode laser</a:t>
            </a:r>
          </a:p>
          <a:p>
            <a:endParaRPr lang="en-US" b="1" dirty="0">
              <a:latin typeface="Arial"/>
              <a:cs typeface="Arial"/>
            </a:endParaRPr>
          </a:p>
          <a:p>
            <a:r>
              <a:rPr lang="en-US" b="1" dirty="0">
                <a:solidFill>
                  <a:schemeClr val="accent2"/>
                </a:solidFill>
                <a:latin typeface="Arial"/>
                <a:cs typeface="Arial"/>
              </a:rPr>
              <a:t>(</a:t>
            </a:r>
            <a:r>
              <a:rPr lang="en-US" b="1" dirty="0" err="1">
                <a:solidFill>
                  <a:schemeClr val="accent2"/>
                </a:solidFill>
                <a:latin typeface="Arial"/>
                <a:cs typeface="Arial"/>
              </a:rPr>
              <a:t>i</a:t>
            </a:r>
            <a:r>
              <a:rPr lang="en-US" b="1" dirty="0">
                <a:solidFill>
                  <a:schemeClr val="accent2"/>
                </a:solidFill>
                <a:latin typeface="Arial"/>
                <a:cs typeface="Arial"/>
              </a:rPr>
              <a:t>) Short </a:t>
            </a:r>
            <a:r>
              <a:rPr lang="en-US" b="1" dirty="0" err="1">
                <a:solidFill>
                  <a:schemeClr val="accent2"/>
                </a:solidFill>
                <a:latin typeface="Arial"/>
                <a:cs typeface="Arial"/>
              </a:rPr>
              <a:t>Fabry</a:t>
            </a:r>
            <a:r>
              <a:rPr lang="en-US" b="1" dirty="0">
                <a:solidFill>
                  <a:schemeClr val="accent2"/>
                </a:solidFill>
                <a:latin typeface="Arial"/>
                <a:cs typeface="Arial"/>
              </a:rPr>
              <a:t>-Perot (F-P) cavities</a:t>
            </a:r>
          </a:p>
          <a:p>
            <a:pPr marL="742950" lvl="1" indent="-285750">
              <a:buClr>
                <a:schemeClr val="accent5"/>
              </a:buClr>
              <a:buFont typeface="Wingdings" charset="2"/>
              <a:buChar char="v"/>
            </a:pPr>
            <a:r>
              <a:rPr lang="en-US" dirty="0" err="1">
                <a:latin typeface="Arial"/>
                <a:cs typeface="Arial"/>
              </a:rPr>
              <a:t>eg</a:t>
            </a:r>
            <a:r>
              <a:rPr lang="en-US" dirty="0">
                <a:latin typeface="Arial"/>
                <a:cs typeface="Arial"/>
              </a:rPr>
              <a:t>. vertical cavity surface emitting lasers - VCSELs </a:t>
            </a:r>
          </a:p>
          <a:p>
            <a:pPr marL="742950" lvl="1" indent="-285750">
              <a:buClr>
                <a:schemeClr val="accent5"/>
              </a:buClr>
              <a:buFont typeface="Wingdings" charset="2"/>
              <a:buChar char="v"/>
            </a:pPr>
            <a:r>
              <a:rPr lang="en-US" dirty="0">
                <a:latin typeface="Arial"/>
                <a:cs typeface="Arial"/>
              </a:rPr>
              <a:t>Short length lead to wide mode spacing </a:t>
            </a:r>
          </a:p>
          <a:p>
            <a:pPr marL="742950" lvl="1" indent="-285750">
              <a:buClr>
                <a:schemeClr val="accent5"/>
              </a:buClr>
              <a:buFont typeface="Wingdings" charset="2"/>
              <a:buChar char="v"/>
            </a:pPr>
            <a:r>
              <a:rPr lang="en-US" dirty="0">
                <a:latin typeface="Arial"/>
                <a:cs typeface="Arial"/>
              </a:rPr>
              <a:t>Adjacent cavity modes lie outside gain/feedback spectral range </a:t>
            </a:r>
          </a:p>
          <a:p>
            <a:endParaRPr lang="en-US" b="1" dirty="0">
              <a:latin typeface="Arial"/>
              <a:cs typeface="Arial"/>
            </a:endParaRPr>
          </a:p>
          <a:p>
            <a:r>
              <a:rPr lang="en-US" b="1" dirty="0">
                <a:solidFill>
                  <a:schemeClr val="accent2"/>
                </a:solidFill>
                <a:latin typeface="Arial"/>
                <a:cs typeface="Arial"/>
              </a:rPr>
              <a:t>(ii) Injection locking/seeding of a FP laser </a:t>
            </a:r>
          </a:p>
          <a:p>
            <a:pPr marL="742950" lvl="1" indent="-285750">
              <a:buClr>
                <a:schemeClr val="accent5"/>
              </a:buClr>
              <a:buFont typeface="Wingdings" charset="2"/>
              <a:buChar char="v"/>
            </a:pPr>
            <a:r>
              <a:rPr lang="en-US" dirty="0">
                <a:latin typeface="Arial"/>
                <a:cs typeface="Arial"/>
              </a:rPr>
              <a:t>External optical injection of a single wavelength will increase the photon population for that mode and increases its stimulated emission </a:t>
            </a:r>
          </a:p>
          <a:p>
            <a:pPr marL="742950" lvl="1" indent="-285750">
              <a:buClr>
                <a:schemeClr val="accent5"/>
              </a:buClr>
              <a:buFont typeface="Wingdings" charset="2"/>
              <a:buChar char="v"/>
            </a:pPr>
            <a:r>
              <a:rPr lang="en-US" dirty="0">
                <a:latin typeface="Arial"/>
                <a:cs typeface="Arial"/>
              </a:rPr>
              <a:t>Requires matching of F-P modes with the injected wavelength </a:t>
            </a:r>
          </a:p>
          <a:p>
            <a:endParaRPr lang="en-US" dirty="0">
              <a:latin typeface="Arial"/>
              <a:cs typeface="Arial"/>
            </a:endParaRPr>
          </a:p>
        </p:txBody>
      </p:sp>
      <p:pic>
        <p:nvPicPr>
          <p:cNvPr id="4" name="Picture 3"/>
          <p:cNvPicPr>
            <a:picLocks noChangeAspect="1"/>
          </p:cNvPicPr>
          <p:nvPr/>
        </p:nvPicPr>
        <p:blipFill>
          <a:blip r:embed="rId2"/>
          <a:stretch>
            <a:fillRect/>
          </a:stretch>
        </p:blipFill>
        <p:spPr>
          <a:xfrm>
            <a:off x="2385789" y="4106659"/>
            <a:ext cx="4644033" cy="571945"/>
          </a:xfrm>
          <a:prstGeom prst="rect">
            <a:avLst/>
          </a:prstGeom>
        </p:spPr>
      </p:pic>
      <p:pic>
        <p:nvPicPr>
          <p:cNvPr id="5" name="Picture 4"/>
          <p:cNvPicPr>
            <a:picLocks noChangeAspect="1"/>
          </p:cNvPicPr>
          <p:nvPr/>
        </p:nvPicPr>
        <p:blipFill>
          <a:blip r:embed="rId3"/>
          <a:stretch>
            <a:fillRect/>
          </a:stretch>
        </p:blipFill>
        <p:spPr>
          <a:xfrm>
            <a:off x="1607654" y="4954312"/>
            <a:ext cx="6244347" cy="1327967"/>
          </a:xfrm>
          <a:prstGeom prst="rect">
            <a:avLst/>
          </a:prstGeom>
        </p:spPr>
      </p:pic>
    </p:spTree>
    <p:extLst>
      <p:ext uri="{BB962C8B-B14F-4D97-AF65-F5344CB8AC3E}">
        <p14:creationId xmlns:p14="http://schemas.microsoft.com/office/powerpoint/2010/main" val="4034460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Mode Oscillation (III)</a:t>
            </a:r>
          </a:p>
        </p:txBody>
      </p:sp>
      <p:sp>
        <p:nvSpPr>
          <p:cNvPr id="3" name="TextBox 2"/>
          <p:cNvSpPr txBox="1"/>
          <p:nvPr/>
        </p:nvSpPr>
        <p:spPr>
          <a:xfrm>
            <a:off x="457200" y="1328658"/>
            <a:ext cx="8341777" cy="1200329"/>
          </a:xfrm>
          <a:prstGeom prst="rect">
            <a:avLst/>
          </a:prstGeom>
          <a:noFill/>
        </p:spPr>
        <p:txBody>
          <a:bodyPr wrap="square" rtlCol="0">
            <a:spAutoFit/>
          </a:bodyPr>
          <a:lstStyle/>
          <a:p>
            <a:r>
              <a:rPr lang="en-US" b="1" dirty="0">
                <a:solidFill>
                  <a:schemeClr val="accent2"/>
                </a:solidFill>
                <a:latin typeface="Arial"/>
                <a:cs typeface="Arial"/>
              </a:rPr>
              <a:t>(iii) Multiple cavity lasers</a:t>
            </a:r>
          </a:p>
          <a:p>
            <a:pPr marL="742950" lvl="1" indent="-285750">
              <a:buClr>
                <a:schemeClr val="accent5"/>
              </a:buClr>
              <a:buFont typeface="Wingdings" charset="2"/>
              <a:buChar char="v"/>
            </a:pPr>
            <a:r>
              <a:rPr lang="en-US" dirty="0">
                <a:latin typeface="Arial"/>
                <a:cs typeface="Arial"/>
              </a:rPr>
              <a:t>The spectral comb of two independent cavities match only at a single wavelength inside the gain spectrum of the laser (</a:t>
            </a:r>
            <a:r>
              <a:rPr lang="en-US" dirty="0" err="1">
                <a:latin typeface="Arial"/>
                <a:cs typeface="Arial"/>
              </a:rPr>
              <a:t>Vernier</a:t>
            </a:r>
            <a:r>
              <a:rPr lang="en-US" dirty="0">
                <a:latin typeface="Arial"/>
                <a:cs typeface="Arial"/>
              </a:rPr>
              <a:t> effect).</a:t>
            </a:r>
          </a:p>
          <a:p>
            <a:endParaRPr lang="en-US" dirty="0">
              <a:latin typeface="Arial"/>
              <a:cs typeface="Arial"/>
            </a:endParaRPr>
          </a:p>
        </p:txBody>
      </p:sp>
      <p:grpSp>
        <p:nvGrpSpPr>
          <p:cNvPr id="10" name="Group 9"/>
          <p:cNvGrpSpPr/>
          <p:nvPr/>
        </p:nvGrpSpPr>
        <p:grpSpPr>
          <a:xfrm>
            <a:off x="5492926" y="3237226"/>
            <a:ext cx="3193874" cy="2504996"/>
            <a:chOff x="5870370" y="866197"/>
            <a:chExt cx="3193874" cy="2504996"/>
          </a:xfrm>
        </p:grpSpPr>
        <p:pic>
          <p:nvPicPr>
            <p:cNvPr id="6" name="Picture 5"/>
            <p:cNvPicPr>
              <a:picLocks noChangeAspect="1"/>
            </p:cNvPicPr>
            <p:nvPr/>
          </p:nvPicPr>
          <p:blipFill>
            <a:blip r:embed="rId2"/>
            <a:stretch>
              <a:fillRect/>
            </a:stretch>
          </p:blipFill>
          <p:spPr>
            <a:xfrm>
              <a:off x="5870370" y="976307"/>
              <a:ext cx="3049159" cy="2394886"/>
            </a:xfrm>
            <a:prstGeom prst="rect">
              <a:avLst/>
            </a:prstGeom>
          </p:spPr>
        </p:pic>
        <p:sp>
          <p:nvSpPr>
            <p:cNvPr id="7" name="Rectangle 6"/>
            <p:cNvSpPr/>
            <p:nvPr/>
          </p:nvSpPr>
          <p:spPr>
            <a:xfrm>
              <a:off x="7722620" y="866197"/>
              <a:ext cx="792816" cy="33766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060301" y="1363606"/>
              <a:ext cx="1003943" cy="838588"/>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893984" y="1965540"/>
              <a:ext cx="792816" cy="337669"/>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3"/>
          <a:stretch>
            <a:fillRect/>
          </a:stretch>
        </p:blipFill>
        <p:spPr>
          <a:xfrm>
            <a:off x="239217" y="3474243"/>
            <a:ext cx="5253709" cy="1199995"/>
          </a:xfrm>
          <a:prstGeom prst="rect">
            <a:avLst/>
          </a:prstGeom>
        </p:spPr>
      </p:pic>
      <p:sp>
        <p:nvSpPr>
          <p:cNvPr id="12" name="TextBox 11"/>
          <p:cNvSpPr txBox="1"/>
          <p:nvPr/>
        </p:nvSpPr>
        <p:spPr>
          <a:xfrm>
            <a:off x="2092155" y="4489572"/>
            <a:ext cx="608122" cy="369332"/>
          </a:xfrm>
          <a:prstGeom prst="rect">
            <a:avLst/>
          </a:prstGeom>
          <a:solidFill>
            <a:srgbClr val="FFFFFF"/>
          </a:solidFill>
        </p:spPr>
        <p:txBody>
          <a:bodyPr wrap="none" rtlCol="0">
            <a:spAutoFit/>
          </a:bodyPr>
          <a:lstStyle/>
          <a:p>
            <a:r>
              <a:rPr lang="en-US" dirty="0">
                <a:latin typeface="Arial"/>
                <a:cs typeface="Arial"/>
              </a:rPr>
              <a:t>lens</a:t>
            </a:r>
          </a:p>
        </p:txBody>
      </p:sp>
      <p:sp>
        <p:nvSpPr>
          <p:cNvPr id="13" name="TextBox 12"/>
          <p:cNvSpPr txBox="1"/>
          <p:nvPr/>
        </p:nvSpPr>
        <p:spPr>
          <a:xfrm>
            <a:off x="4322028" y="4452648"/>
            <a:ext cx="954596" cy="369332"/>
          </a:xfrm>
          <a:prstGeom prst="rect">
            <a:avLst/>
          </a:prstGeom>
          <a:solidFill>
            <a:srgbClr val="FFFFFF"/>
          </a:solidFill>
        </p:spPr>
        <p:txBody>
          <a:bodyPr wrap="none" rtlCol="0">
            <a:spAutoFit/>
          </a:bodyPr>
          <a:lstStyle/>
          <a:p>
            <a:r>
              <a:rPr lang="en-US" dirty="0">
                <a:latin typeface="Arial"/>
                <a:cs typeface="Arial"/>
              </a:rPr>
              <a:t>Laser 1</a:t>
            </a:r>
          </a:p>
        </p:txBody>
      </p:sp>
      <p:sp>
        <p:nvSpPr>
          <p:cNvPr id="14" name="TextBox 13"/>
          <p:cNvSpPr txBox="1"/>
          <p:nvPr/>
        </p:nvSpPr>
        <p:spPr>
          <a:xfrm>
            <a:off x="620459" y="4462451"/>
            <a:ext cx="954596" cy="369332"/>
          </a:xfrm>
          <a:prstGeom prst="rect">
            <a:avLst/>
          </a:prstGeom>
          <a:solidFill>
            <a:srgbClr val="FFFFFF"/>
          </a:solidFill>
        </p:spPr>
        <p:txBody>
          <a:bodyPr wrap="none" rtlCol="0">
            <a:spAutoFit/>
          </a:bodyPr>
          <a:lstStyle/>
          <a:p>
            <a:r>
              <a:rPr lang="en-US" dirty="0">
                <a:latin typeface="Arial"/>
                <a:cs typeface="Arial"/>
              </a:rPr>
              <a:t>Laser 2</a:t>
            </a:r>
          </a:p>
        </p:txBody>
      </p:sp>
    </p:spTree>
    <p:extLst>
      <p:ext uri="{BB962C8B-B14F-4D97-AF65-F5344CB8AC3E}">
        <p14:creationId xmlns:p14="http://schemas.microsoft.com/office/powerpoint/2010/main" val="1273717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Mode Oscillation (IV)</a:t>
            </a:r>
          </a:p>
        </p:txBody>
      </p:sp>
      <p:sp>
        <p:nvSpPr>
          <p:cNvPr id="3" name="TextBox 2"/>
          <p:cNvSpPr txBox="1"/>
          <p:nvPr/>
        </p:nvSpPr>
        <p:spPr>
          <a:xfrm>
            <a:off x="345023" y="866197"/>
            <a:ext cx="8493412" cy="369332"/>
          </a:xfrm>
          <a:prstGeom prst="rect">
            <a:avLst/>
          </a:prstGeom>
          <a:noFill/>
        </p:spPr>
        <p:txBody>
          <a:bodyPr wrap="square" rtlCol="0">
            <a:spAutoFit/>
          </a:bodyPr>
          <a:lstStyle/>
          <a:p>
            <a:r>
              <a:rPr lang="en-US" b="1" dirty="0">
                <a:solidFill>
                  <a:schemeClr val="accent2"/>
                </a:solidFill>
                <a:latin typeface="Arial"/>
                <a:cs typeface="Arial"/>
              </a:rPr>
              <a:t>(iv) Lasers with integrated gratings (DBR and DFB lasers)</a:t>
            </a:r>
          </a:p>
        </p:txBody>
      </p:sp>
      <p:pic>
        <p:nvPicPr>
          <p:cNvPr id="4" name="Picture 3"/>
          <p:cNvPicPr>
            <a:picLocks noChangeAspect="1"/>
          </p:cNvPicPr>
          <p:nvPr/>
        </p:nvPicPr>
        <p:blipFill>
          <a:blip r:embed="rId2"/>
          <a:stretch>
            <a:fillRect/>
          </a:stretch>
        </p:blipFill>
        <p:spPr>
          <a:xfrm>
            <a:off x="1101733" y="1235529"/>
            <a:ext cx="7194419" cy="4930615"/>
          </a:xfrm>
          <a:prstGeom prst="rect">
            <a:avLst/>
          </a:prstGeom>
        </p:spPr>
      </p:pic>
    </p:spTree>
    <p:extLst>
      <p:ext uri="{BB962C8B-B14F-4D97-AF65-F5344CB8AC3E}">
        <p14:creationId xmlns:p14="http://schemas.microsoft.com/office/powerpoint/2010/main" val="1911681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Mode Oscillation (V)</a:t>
            </a:r>
          </a:p>
        </p:txBody>
      </p:sp>
      <p:pic>
        <p:nvPicPr>
          <p:cNvPr id="5" name="Picture 4"/>
          <p:cNvPicPr>
            <a:picLocks noChangeAspect="1"/>
          </p:cNvPicPr>
          <p:nvPr/>
        </p:nvPicPr>
        <p:blipFill>
          <a:blip r:embed="rId2"/>
          <a:stretch>
            <a:fillRect/>
          </a:stretch>
        </p:blipFill>
        <p:spPr>
          <a:xfrm>
            <a:off x="1323566" y="917581"/>
            <a:ext cx="6622534" cy="5110926"/>
          </a:xfrm>
          <a:prstGeom prst="rect">
            <a:avLst/>
          </a:prstGeom>
        </p:spPr>
      </p:pic>
      <p:pic>
        <p:nvPicPr>
          <p:cNvPr id="6" name="Picture 5" descr="pic4"/>
          <p:cNvPicPr>
            <a:picLocks noChangeAspect="1" noChangeArrowheads="1"/>
          </p:cNvPicPr>
          <p:nvPr/>
        </p:nvPicPr>
        <p:blipFill rotWithShape="1">
          <a:blip r:embed="rId3">
            <a:extLst>
              <a:ext uri="{28A0092B-C50C-407E-A947-70E740481C1C}">
                <a14:useLocalDpi xmlns:a14="http://schemas.microsoft.com/office/drawing/2010/main" val="0"/>
              </a:ext>
            </a:extLst>
          </a:blip>
          <a:srcRect t="45831"/>
          <a:stretch/>
        </p:blipFill>
        <p:spPr bwMode="auto">
          <a:xfrm>
            <a:off x="6152014" y="4059379"/>
            <a:ext cx="2688945" cy="179295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6915121" y="4345663"/>
            <a:ext cx="161500" cy="3376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7529998" y="3890544"/>
            <a:ext cx="236667" cy="3376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0225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Mode Oscillation (VI)</a:t>
            </a:r>
          </a:p>
        </p:txBody>
      </p:sp>
      <p:pic>
        <p:nvPicPr>
          <p:cNvPr id="3" name="Picture 2"/>
          <p:cNvPicPr>
            <a:picLocks noChangeAspect="1"/>
          </p:cNvPicPr>
          <p:nvPr/>
        </p:nvPicPr>
        <p:blipFill>
          <a:blip r:embed="rId2"/>
          <a:stretch>
            <a:fillRect/>
          </a:stretch>
        </p:blipFill>
        <p:spPr>
          <a:xfrm>
            <a:off x="844825" y="1027690"/>
            <a:ext cx="7802628" cy="4727378"/>
          </a:xfrm>
          <a:prstGeom prst="rect">
            <a:avLst/>
          </a:prstGeom>
        </p:spPr>
      </p:pic>
      <p:sp>
        <p:nvSpPr>
          <p:cNvPr id="4" name="TextBox 3"/>
          <p:cNvSpPr txBox="1"/>
          <p:nvPr/>
        </p:nvSpPr>
        <p:spPr>
          <a:xfrm>
            <a:off x="4470604" y="5307288"/>
            <a:ext cx="1737600" cy="369332"/>
          </a:xfrm>
          <a:prstGeom prst="rect">
            <a:avLst/>
          </a:prstGeom>
          <a:noFill/>
        </p:spPr>
        <p:txBody>
          <a:bodyPr wrap="none" rtlCol="0">
            <a:spAutoFit/>
          </a:bodyPr>
          <a:lstStyle/>
          <a:p>
            <a:r>
              <a:rPr lang="en-US" dirty="0">
                <a:solidFill>
                  <a:srgbClr val="C0504D"/>
                </a:solidFill>
                <a:latin typeface="Arial"/>
                <a:cs typeface="Arial"/>
              </a:rPr>
              <a:t>See next page!</a:t>
            </a:r>
          </a:p>
        </p:txBody>
      </p:sp>
    </p:spTree>
    <p:extLst>
      <p:ext uri="{BB962C8B-B14F-4D97-AF65-F5344CB8AC3E}">
        <p14:creationId xmlns:p14="http://schemas.microsoft.com/office/powerpoint/2010/main" val="1616597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Mode Oscillation (VII)</a:t>
            </a:r>
          </a:p>
        </p:txBody>
      </p:sp>
      <p:pic>
        <p:nvPicPr>
          <p:cNvPr id="4" name="Picture 3"/>
          <p:cNvPicPr>
            <a:picLocks noChangeAspect="1"/>
          </p:cNvPicPr>
          <p:nvPr/>
        </p:nvPicPr>
        <p:blipFill>
          <a:blip r:embed="rId2"/>
          <a:stretch>
            <a:fillRect/>
          </a:stretch>
        </p:blipFill>
        <p:spPr>
          <a:xfrm>
            <a:off x="946535" y="1093756"/>
            <a:ext cx="7859784" cy="3317813"/>
          </a:xfrm>
          <a:prstGeom prst="rect">
            <a:avLst/>
          </a:prstGeom>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8684" y="4411569"/>
            <a:ext cx="2923281" cy="1796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22271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Laser Coherency</a:t>
            </a:r>
          </a:p>
        </p:txBody>
      </p:sp>
      <p:sp>
        <p:nvSpPr>
          <p:cNvPr id="6" name="Rectangle 5"/>
          <p:cNvSpPr/>
          <p:nvPr/>
        </p:nvSpPr>
        <p:spPr>
          <a:xfrm>
            <a:off x="457200" y="890988"/>
            <a:ext cx="8229600" cy="3693319"/>
          </a:xfrm>
          <a:prstGeom prst="rect">
            <a:avLst/>
          </a:prstGeom>
        </p:spPr>
        <p:txBody>
          <a:bodyPr wrap="square">
            <a:spAutoFit/>
          </a:bodyPr>
          <a:lstStyle/>
          <a:p>
            <a:r>
              <a:rPr lang="en-US" dirty="0">
                <a:latin typeface="Arial"/>
                <a:cs typeface="Arial"/>
              </a:rPr>
              <a:t>Two types of coherence:</a:t>
            </a:r>
          </a:p>
          <a:p>
            <a:endParaRPr lang="en-US" dirty="0">
              <a:latin typeface="Arial"/>
              <a:cs typeface="Arial"/>
            </a:endParaRPr>
          </a:p>
          <a:p>
            <a:pPr marL="285750" indent="-285750">
              <a:buClr>
                <a:schemeClr val="accent5"/>
              </a:buClr>
              <a:buFont typeface="Wingdings" charset="2"/>
              <a:buChar char="v"/>
            </a:pPr>
            <a:r>
              <a:rPr lang="en-US" dirty="0">
                <a:solidFill>
                  <a:srgbClr val="C0504D"/>
                </a:solidFill>
                <a:latin typeface="Arial"/>
                <a:cs typeface="Arial"/>
              </a:rPr>
              <a:t>Temporal coherence</a:t>
            </a:r>
            <a:r>
              <a:rPr lang="en-US" dirty="0">
                <a:latin typeface="Arial"/>
                <a:cs typeface="Arial"/>
              </a:rPr>
              <a:t>: a measure of the degree of </a:t>
            </a:r>
            <a:r>
              <a:rPr lang="en-US" dirty="0" err="1">
                <a:latin typeface="Arial"/>
                <a:cs typeface="Arial"/>
              </a:rPr>
              <a:t>monochromaticity</a:t>
            </a:r>
            <a:r>
              <a:rPr lang="en-US" dirty="0">
                <a:latin typeface="Arial"/>
                <a:cs typeface="Arial"/>
              </a:rPr>
              <a:t> of the light, describes the correlation or predictable relationship between signals observed at different moments in time; due to stimulated emission</a:t>
            </a:r>
          </a:p>
          <a:p>
            <a:pPr marL="742950" lvl="1" indent="-285750">
              <a:buClr>
                <a:schemeClr val="accent5"/>
              </a:buClr>
              <a:buFont typeface="Courier New"/>
              <a:buChar char="o"/>
            </a:pPr>
            <a:r>
              <a:rPr lang="en-US" dirty="0">
                <a:latin typeface="Arial"/>
                <a:cs typeface="Arial"/>
              </a:rPr>
              <a:t>The measure of the average correlation between the value of a wave and itself delayed by </a:t>
            </a:r>
            <a:r>
              <a:rPr lang="en-US" dirty="0" err="1">
                <a:latin typeface="Arial"/>
                <a:cs typeface="Arial"/>
              </a:rPr>
              <a:t>τ</a:t>
            </a:r>
            <a:r>
              <a:rPr lang="en-US" dirty="0">
                <a:latin typeface="Arial"/>
                <a:cs typeface="Arial"/>
              </a:rPr>
              <a:t>, at any pair of times. </a:t>
            </a:r>
          </a:p>
          <a:p>
            <a:pPr marL="742950" lvl="1" indent="-285750">
              <a:buClr>
                <a:schemeClr val="accent5"/>
              </a:buClr>
              <a:buFont typeface="Wingdings" charset="2"/>
              <a:buChar char="v"/>
            </a:pPr>
            <a:endParaRPr lang="en-US" dirty="0">
              <a:latin typeface="Arial"/>
              <a:cs typeface="Arial"/>
            </a:endParaRPr>
          </a:p>
          <a:p>
            <a:pPr marL="285750" indent="-285750">
              <a:buClr>
                <a:schemeClr val="accent5"/>
              </a:buClr>
              <a:buFont typeface="Wingdings" charset="2"/>
              <a:buChar char="v"/>
            </a:pPr>
            <a:r>
              <a:rPr lang="en-US" dirty="0">
                <a:solidFill>
                  <a:srgbClr val="C0504D"/>
                </a:solidFill>
                <a:latin typeface="Arial"/>
                <a:cs typeface="Arial"/>
              </a:rPr>
              <a:t>Spatial coherence</a:t>
            </a:r>
            <a:r>
              <a:rPr lang="en-US" dirty="0">
                <a:latin typeface="Arial"/>
                <a:cs typeface="Arial"/>
              </a:rPr>
              <a:t>: a measure of the uniformity of the phase across the optical wave front; it describes the correlation between signals at different points in space.</a:t>
            </a:r>
          </a:p>
          <a:p>
            <a:pPr marL="742950" lvl="1" indent="-285750">
              <a:buClr>
                <a:schemeClr val="accent5"/>
              </a:buClr>
              <a:buFont typeface="Courier New"/>
              <a:buChar char="o"/>
            </a:pPr>
            <a:r>
              <a:rPr lang="en-US" dirty="0">
                <a:latin typeface="Arial"/>
                <a:cs typeface="Arial"/>
              </a:rPr>
              <a:t>describes the ability for two points in space, x1 and x2, in the extent of a wave to interfere, when averaged over time</a:t>
            </a:r>
          </a:p>
        </p:txBody>
      </p:sp>
      <p:pic>
        <p:nvPicPr>
          <p:cNvPr id="3" name="Picture 2"/>
          <p:cNvPicPr>
            <a:picLocks noChangeAspect="1"/>
          </p:cNvPicPr>
          <p:nvPr/>
        </p:nvPicPr>
        <p:blipFill>
          <a:blip r:embed="rId2"/>
          <a:stretch>
            <a:fillRect/>
          </a:stretch>
        </p:blipFill>
        <p:spPr>
          <a:xfrm>
            <a:off x="215546" y="4584307"/>
            <a:ext cx="1471559" cy="1635066"/>
          </a:xfrm>
          <a:prstGeom prst="rect">
            <a:avLst/>
          </a:prstGeom>
        </p:spPr>
      </p:pic>
      <p:pic>
        <p:nvPicPr>
          <p:cNvPr id="4" name="Picture 3"/>
          <p:cNvPicPr>
            <a:picLocks noChangeAspect="1"/>
          </p:cNvPicPr>
          <p:nvPr/>
        </p:nvPicPr>
        <p:blipFill>
          <a:blip r:embed="rId3"/>
          <a:stretch>
            <a:fillRect/>
          </a:stretch>
        </p:blipFill>
        <p:spPr>
          <a:xfrm>
            <a:off x="3001701" y="4615282"/>
            <a:ext cx="1392187" cy="1546874"/>
          </a:xfrm>
          <a:prstGeom prst="rect">
            <a:avLst/>
          </a:prstGeom>
        </p:spPr>
      </p:pic>
      <p:pic>
        <p:nvPicPr>
          <p:cNvPr id="5" name="Picture 4"/>
          <p:cNvPicPr>
            <a:picLocks noChangeAspect="1"/>
          </p:cNvPicPr>
          <p:nvPr/>
        </p:nvPicPr>
        <p:blipFill>
          <a:blip r:embed="rId4"/>
          <a:stretch>
            <a:fillRect/>
          </a:stretch>
        </p:blipFill>
        <p:spPr>
          <a:xfrm>
            <a:off x="6061124" y="4743080"/>
            <a:ext cx="1501315" cy="1476293"/>
          </a:xfrm>
          <a:prstGeom prst="rect">
            <a:avLst/>
          </a:prstGeom>
        </p:spPr>
      </p:pic>
      <p:sp>
        <p:nvSpPr>
          <p:cNvPr id="7" name="Rectangle 6"/>
          <p:cNvSpPr/>
          <p:nvPr/>
        </p:nvSpPr>
        <p:spPr>
          <a:xfrm>
            <a:off x="1528363" y="4684828"/>
            <a:ext cx="1502202" cy="1015663"/>
          </a:xfrm>
          <a:prstGeom prst="rect">
            <a:avLst/>
          </a:prstGeom>
        </p:spPr>
        <p:txBody>
          <a:bodyPr wrap="square">
            <a:spAutoFit/>
          </a:bodyPr>
          <a:lstStyle/>
          <a:p>
            <a:r>
              <a:rPr lang="en-US" sz="1500" dirty="0">
                <a:solidFill>
                  <a:schemeClr val="accent1"/>
                </a:solidFill>
                <a:latin typeface="Arial"/>
                <a:cs typeface="Arial"/>
              </a:rPr>
              <a:t>A plane wave with an infinite coherence length.</a:t>
            </a:r>
          </a:p>
        </p:txBody>
      </p:sp>
      <p:sp>
        <p:nvSpPr>
          <p:cNvPr id="8" name="Rectangle 7"/>
          <p:cNvSpPr/>
          <p:nvPr/>
        </p:nvSpPr>
        <p:spPr>
          <a:xfrm>
            <a:off x="4338167" y="4743080"/>
            <a:ext cx="1722957" cy="1246495"/>
          </a:xfrm>
          <a:prstGeom prst="rect">
            <a:avLst/>
          </a:prstGeom>
        </p:spPr>
        <p:txBody>
          <a:bodyPr wrap="square">
            <a:spAutoFit/>
          </a:bodyPr>
          <a:lstStyle/>
          <a:p>
            <a:r>
              <a:rPr lang="en-US" sz="1500" dirty="0">
                <a:solidFill>
                  <a:srgbClr val="4F81BD"/>
                </a:solidFill>
                <a:latin typeface="Arial"/>
                <a:cs typeface="Arial"/>
              </a:rPr>
              <a:t>A wave with a varying profile (</a:t>
            </a:r>
            <a:r>
              <a:rPr lang="en-US" sz="1500" dirty="0" err="1">
                <a:solidFill>
                  <a:srgbClr val="4F81BD"/>
                </a:solidFill>
                <a:latin typeface="Arial"/>
                <a:cs typeface="Arial"/>
              </a:rPr>
              <a:t>wavefront</a:t>
            </a:r>
            <a:r>
              <a:rPr lang="en-US" sz="1500" dirty="0">
                <a:solidFill>
                  <a:srgbClr val="4F81BD"/>
                </a:solidFill>
                <a:latin typeface="Arial"/>
                <a:cs typeface="Arial"/>
              </a:rPr>
              <a:t>) and infinite coherence length.</a:t>
            </a:r>
          </a:p>
        </p:txBody>
      </p:sp>
      <p:sp>
        <p:nvSpPr>
          <p:cNvPr id="9" name="Rectangle 8"/>
          <p:cNvSpPr/>
          <p:nvPr/>
        </p:nvSpPr>
        <p:spPr>
          <a:xfrm>
            <a:off x="7469188" y="4743080"/>
            <a:ext cx="1524301" cy="1246495"/>
          </a:xfrm>
          <a:prstGeom prst="rect">
            <a:avLst/>
          </a:prstGeom>
        </p:spPr>
        <p:txBody>
          <a:bodyPr wrap="square">
            <a:spAutoFit/>
          </a:bodyPr>
          <a:lstStyle/>
          <a:p>
            <a:r>
              <a:rPr lang="en-US" sz="1500" dirty="0">
                <a:solidFill>
                  <a:srgbClr val="4F81BD"/>
                </a:solidFill>
                <a:latin typeface="Arial"/>
                <a:cs typeface="Arial"/>
              </a:rPr>
              <a:t>A wave with a varying profile (</a:t>
            </a:r>
            <a:r>
              <a:rPr lang="en-US" sz="1500" dirty="0" err="1">
                <a:solidFill>
                  <a:srgbClr val="4F81BD"/>
                </a:solidFill>
                <a:latin typeface="Arial"/>
                <a:cs typeface="Arial"/>
              </a:rPr>
              <a:t>wavefront</a:t>
            </a:r>
            <a:r>
              <a:rPr lang="en-US" sz="1500" dirty="0">
                <a:solidFill>
                  <a:srgbClr val="4F81BD"/>
                </a:solidFill>
                <a:latin typeface="Arial"/>
                <a:cs typeface="Arial"/>
              </a:rPr>
              <a:t>) and finite coherence length.</a:t>
            </a:r>
          </a:p>
        </p:txBody>
      </p:sp>
    </p:spTree>
    <p:extLst>
      <p:ext uri="{BB962C8B-B14F-4D97-AF65-F5344CB8AC3E}">
        <p14:creationId xmlns:p14="http://schemas.microsoft.com/office/powerpoint/2010/main" val="3385999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Laser vs. LED</a:t>
            </a:r>
          </a:p>
        </p:txBody>
      </p:sp>
      <p:sp>
        <p:nvSpPr>
          <p:cNvPr id="12" name="Rectangle 11"/>
          <p:cNvSpPr/>
          <p:nvPr/>
        </p:nvSpPr>
        <p:spPr>
          <a:xfrm>
            <a:off x="457199" y="828582"/>
            <a:ext cx="8316999" cy="646331"/>
          </a:xfrm>
          <a:prstGeom prst="rect">
            <a:avLst/>
          </a:prstGeom>
        </p:spPr>
        <p:txBody>
          <a:bodyPr wrap="square">
            <a:spAutoFit/>
          </a:bodyPr>
          <a:lstStyle/>
          <a:p>
            <a:r>
              <a:rPr lang="en-US" b="1" dirty="0">
                <a:latin typeface="Arial"/>
                <a:cs typeface="Arial"/>
              </a:rPr>
              <a:t>LASER</a:t>
            </a:r>
            <a:r>
              <a:rPr lang="en-US" dirty="0">
                <a:latin typeface="Arial"/>
                <a:cs typeface="Arial"/>
              </a:rPr>
              <a:t>(</a:t>
            </a:r>
            <a:r>
              <a:rPr lang="en-US" b="1" dirty="0">
                <a:latin typeface="Arial"/>
                <a:cs typeface="Arial"/>
              </a:rPr>
              <a:t>L</a:t>
            </a:r>
            <a:r>
              <a:rPr lang="en-US" dirty="0">
                <a:latin typeface="Arial"/>
                <a:cs typeface="Arial"/>
              </a:rPr>
              <a:t>ight </a:t>
            </a:r>
            <a:r>
              <a:rPr lang="en-US" b="1" dirty="0">
                <a:latin typeface="Arial"/>
                <a:cs typeface="Arial"/>
              </a:rPr>
              <a:t>A</a:t>
            </a:r>
            <a:r>
              <a:rPr lang="en-US" dirty="0">
                <a:latin typeface="Arial"/>
                <a:cs typeface="Arial"/>
              </a:rPr>
              <a:t>mplification by </a:t>
            </a:r>
            <a:r>
              <a:rPr lang="en-US" b="1" dirty="0">
                <a:latin typeface="Arial"/>
                <a:cs typeface="Arial"/>
              </a:rPr>
              <a:t>S</a:t>
            </a:r>
            <a:r>
              <a:rPr lang="en-US" dirty="0">
                <a:latin typeface="Arial"/>
                <a:cs typeface="Arial"/>
              </a:rPr>
              <a:t>timulated </a:t>
            </a:r>
            <a:r>
              <a:rPr lang="en-US" b="1" dirty="0">
                <a:latin typeface="Arial"/>
                <a:cs typeface="Arial"/>
              </a:rPr>
              <a:t>E</a:t>
            </a:r>
            <a:r>
              <a:rPr lang="en-US" dirty="0">
                <a:latin typeface="Arial"/>
                <a:cs typeface="Arial"/>
              </a:rPr>
              <a:t>mission of </a:t>
            </a:r>
            <a:r>
              <a:rPr lang="en-US" b="1" dirty="0">
                <a:latin typeface="Arial"/>
                <a:cs typeface="Arial"/>
              </a:rPr>
              <a:t>R</a:t>
            </a:r>
            <a:r>
              <a:rPr lang="en-US" dirty="0">
                <a:latin typeface="Arial"/>
                <a:cs typeface="Arial"/>
              </a:rPr>
              <a:t>adiation)</a:t>
            </a:r>
          </a:p>
          <a:p>
            <a:r>
              <a:rPr lang="en-US" b="1" dirty="0">
                <a:latin typeface="Arial"/>
                <a:cs typeface="Arial"/>
              </a:rPr>
              <a:t>LED</a:t>
            </a:r>
            <a:r>
              <a:rPr lang="en-US" dirty="0">
                <a:latin typeface="Arial"/>
                <a:cs typeface="Arial"/>
              </a:rPr>
              <a:t>(</a:t>
            </a:r>
            <a:r>
              <a:rPr lang="en-US" b="1" dirty="0">
                <a:latin typeface="Arial"/>
                <a:cs typeface="Arial"/>
              </a:rPr>
              <a:t>L</a:t>
            </a:r>
            <a:r>
              <a:rPr lang="en-US" dirty="0">
                <a:latin typeface="Arial"/>
                <a:cs typeface="Arial"/>
              </a:rPr>
              <a:t>ight </a:t>
            </a:r>
            <a:r>
              <a:rPr lang="en-US" b="1" dirty="0">
                <a:latin typeface="Arial"/>
                <a:cs typeface="Arial"/>
              </a:rPr>
              <a:t>E</a:t>
            </a:r>
            <a:r>
              <a:rPr lang="en-US" dirty="0">
                <a:latin typeface="Arial"/>
                <a:cs typeface="Arial"/>
              </a:rPr>
              <a:t>mitting </a:t>
            </a:r>
            <a:r>
              <a:rPr lang="en-US" b="1" dirty="0">
                <a:latin typeface="Arial"/>
                <a:cs typeface="Arial"/>
              </a:rPr>
              <a:t>D</a:t>
            </a:r>
            <a:r>
              <a:rPr lang="en-US" dirty="0">
                <a:latin typeface="Arial"/>
                <a:cs typeface="Arial"/>
              </a:rPr>
              <a:t>iode)</a:t>
            </a:r>
          </a:p>
        </p:txBody>
      </p:sp>
      <p:graphicFrame>
        <p:nvGraphicFramePr>
          <p:cNvPr id="14" name="Table 13"/>
          <p:cNvGraphicFramePr>
            <a:graphicFrameLocks noGrp="1"/>
          </p:cNvGraphicFramePr>
          <p:nvPr>
            <p:extLst>
              <p:ext uri="{D42A27DB-BD31-4B8C-83A1-F6EECF244321}">
                <p14:modId xmlns:p14="http://schemas.microsoft.com/office/powerpoint/2010/main" val="2336702877"/>
              </p:ext>
            </p:extLst>
          </p:nvPr>
        </p:nvGraphicFramePr>
        <p:xfrm>
          <a:off x="680895" y="2218098"/>
          <a:ext cx="7877958" cy="2560320"/>
        </p:xfrm>
        <a:graphic>
          <a:graphicData uri="http://schemas.openxmlformats.org/drawingml/2006/table">
            <a:tbl>
              <a:tblPr firstRow="1" bandRow="1">
                <a:tableStyleId>{1FECB4D8-DB02-4DC6-A0A2-4F2EBAE1DC90}</a:tableStyleId>
              </a:tblPr>
              <a:tblGrid>
                <a:gridCol w="3938979">
                  <a:extLst>
                    <a:ext uri="{9D8B030D-6E8A-4147-A177-3AD203B41FA5}">
                      <a16:colId xmlns:a16="http://schemas.microsoft.com/office/drawing/2014/main" val="20000"/>
                    </a:ext>
                  </a:extLst>
                </a:gridCol>
                <a:gridCol w="3938979">
                  <a:extLst>
                    <a:ext uri="{9D8B030D-6E8A-4147-A177-3AD203B41FA5}">
                      <a16:colId xmlns:a16="http://schemas.microsoft.com/office/drawing/2014/main" val="20001"/>
                    </a:ext>
                  </a:extLst>
                </a:gridCol>
              </a:tblGrid>
              <a:tr h="352883">
                <a:tc>
                  <a:txBody>
                    <a:bodyPr/>
                    <a:lstStyle/>
                    <a:p>
                      <a:r>
                        <a:rPr lang="en-US" dirty="0">
                          <a:latin typeface="Arial"/>
                          <a:cs typeface="Arial"/>
                        </a:rPr>
                        <a:t>LED</a:t>
                      </a:r>
                      <a:endParaRPr lang="en-US" b="1" dirty="0">
                        <a:latin typeface="Arial"/>
                        <a:cs typeface="Arial"/>
                      </a:endParaRPr>
                    </a:p>
                  </a:txBody>
                  <a:tcPr/>
                </a:tc>
                <a:tc>
                  <a:txBody>
                    <a:bodyPr/>
                    <a:lstStyle/>
                    <a:p>
                      <a:r>
                        <a:rPr lang="en-US" dirty="0">
                          <a:latin typeface="Arial"/>
                          <a:cs typeface="Arial"/>
                        </a:rPr>
                        <a:t>Laser</a:t>
                      </a:r>
                      <a:endParaRPr lang="en-US" b="1" dirty="0">
                        <a:latin typeface="Arial"/>
                        <a:cs typeface="Arial"/>
                      </a:endParaRPr>
                    </a:p>
                  </a:txBody>
                  <a:tcPr/>
                </a:tc>
                <a:extLst>
                  <a:ext uri="{0D108BD9-81ED-4DB2-BD59-A6C34878D82A}">
                    <a16:rowId xmlns:a16="http://schemas.microsoft.com/office/drawing/2014/main" val="10000"/>
                  </a:ext>
                </a:extLst>
              </a:tr>
              <a:tr h="352883">
                <a:tc>
                  <a:txBody>
                    <a:bodyPr/>
                    <a:lstStyle/>
                    <a:p>
                      <a:r>
                        <a:rPr lang="en-US" sz="1800" u="none" strike="noStrike" kern="1200" baseline="0" dirty="0">
                          <a:latin typeface="Arial"/>
                          <a:cs typeface="Arial"/>
                        </a:rPr>
                        <a:t>Low efficiency</a:t>
                      </a:r>
                      <a:endParaRPr lang="en-US" sz="1800" b="0" i="0" u="none" strike="noStrike" kern="1200" baseline="0" dirty="0">
                        <a:solidFill>
                          <a:schemeClr val="dk1"/>
                        </a:solidFill>
                        <a:latin typeface="Arial"/>
                        <a:ea typeface="+mn-ea"/>
                        <a:cs typeface="Arial"/>
                      </a:endParaRPr>
                    </a:p>
                  </a:txBody>
                  <a:tcPr/>
                </a:tc>
                <a:tc>
                  <a:txBody>
                    <a:bodyPr/>
                    <a:lstStyle/>
                    <a:p>
                      <a:r>
                        <a:rPr lang="en-US" sz="1800" u="none" strike="noStrike" kern="1200" baseline="0" dirty="0">
                          <a:latin typeface="Arial"/>
                          <a:cs typeface="Arial"/>
                        </a:rPr>
                        <a:t>High efficiency</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1"/>
                  </a:ext>
                </a:extLst>
              </a:tr>
              <a:tr h="352883">
                <a:tc>
                  <a:txBody>
                    <a:bodyPr/>
                    <a:lstStyle/>
                    <a:p>
                      <a:r>
                        <a:rPr lang="en-US" sz="1800" u="none" strike="noStrike" kern="1200" baseline="0" dirty="0">
                          <a:latin typeface="Arial"/>
                          <a:cs typeface="Arial"/>
                        </a:rPr>
                        <a:t>Low modulation bandwidth</a:t>
                      </a:r>
                      <a:endParaRPr lang="en-US" sz="1800" b="0" i="0" u="none" strike="noStrike" kern="1200" baseline="0" dirty="0">
                        <a:solidFill>
                          <a:schemeClr val="dk1"/>
                        </a:solidFill>
                        <a:latin typeface="Arial"/>
                        <a:ea typeface="+mn-ea"/>
                        <a:cs typeface="Arial"/>
                      </a:endParaRPr>
                    </a:p>
                  </a:txBody>
                  <a:tcPr/>
                </a:tc>
                <a:tc>
                  <a:txBody>
                    <a:bodyPr/>
                    <a:lstStyle/>
                    <a:p>
                      <a:r>
                        <a:rPr lang="en-US" sz="1800" u="none" strike="noStrike" kern="1200" baseline="0" dirty="0">
                          <a:latin typeface="Arial"/>
                          <a:cs typeface="Arial"/>
                        </a:rPr>
                        <a:t>High modulation bandwidth</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2"/>
                  </a:ext>
                </a:extLst>
              </a:tr>
              <a:tr h="352883">
                <a:tc>
                  <a:txBody>
                    <a:bodyPr/>
                    <a:lstStyle/>
                    <a:p>
                      <a:r>
                        <a:rPr lang="en-US" sz="1800" u="none" strike="noStrike" kern="1200" baseline="0" dirty="0">
                          <a:latin typeface="Arial"/>
                          <a:cs typeface="Arial"/>
                        </a:rPr>
                        <a:t>Short distant communication</a:t>
                      </a:r>
                      <a:endParaRPr lang="en-US" sz="1800" b="0" i="0" u="none" strike="noStrike" kern="1200" baseline="0" dirty="0">
                        <a:solidFill>
                          <a:schemeClr val="dk1"/>
                        </a:solidFill>
                        <a:latin typeface="Arial"/>
                        <a:ea typeface="+mn-ea"/>
                        <a:cs typeface="Arial"/>
                      </a:endParaRPr>
                    </a:p>
                  </a:txBody>
                  <a:tcPr/>
                </a:tc>
                <a:tc>
                  <a:txBody>
                    <a:bodyPr/>
                    <a:lstStyle/>
                    <a:p>
                      <a:r>
                        <a:rPr lang="en-US" sz="1800" u="none" strike="noStrike" kern="1200" baseline="0" dirty="0">
                          <a:latin typeface="Arial"/>
                          <a:cs typeface="Arial"/>
                        </a:rPr>
                        <a:t>Short and long distant </a:t>
                      </a:r>
                      <a:r>
                        <a:rPr lang="en-US" sz="1800" u="none" strike="noStrike" kern="1200" baseline="0" dirty="0" err="1">
                          <a:latin typeface="Arial"/>
                          <a:cs typeface="Arial"/>
                        </a:rPr>
                        <a:t>commun</a:t>
                      </a:r>
                      <a:r>
                        <a:rPr lang="en-US" sz="1800" u="none" strike="noStrike" kern="1200" baseline="0" dirty="0">
                          <a:latin typeface="Arial"/>
                          <a:cs typeface="Arial"/>
                        </a:rPr>
                        <a:t>.</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3"/>
                  </a:ext>
                </a:extLst>
              </a:tr>
              <a:tr h="352883">
                <a:tc>
                  <a:txBody>
                    <a:bodyPr/>
                    <a:lstStyle/>
                    <a:p>
                      <a:r>
                        <a:rPr lang="en-US" sz="1800" u="none" strike="noStrike" kern="1200" baseline="0" dirty="0">
                          <a:latin typeface="Arial"/>
                          <a:cs typeface="Arial"/>
                        </a:rPr>
                        <a:t>Simple to fabricate</a:t>
                      </a:r>
                      <a:endParaRPr lang="en-US" sz="1800" b="0" i="0" u="none" strike="noStrike" kern="1200" baseline="0" dirty="0">
                        <a:solidFill>
                          <a:schemeClr val="dk1"/>
                        </a:solidFill>
                        <a:latin typeface="Arial"/>
                        <a:ea typeface="+mn-ea"/>
                        <a:cs typeface="Arial"/>
                      </a:endParaRPr>
                    </a:p>
                  </a:txBody>
                  <a:tcPr>
                    <a:solidFill>
                      <a:schemeClr val="accent6">
                        <a:lumMod val="20000"/>
                        <a:lumOff val="80000"/>
                      </a:schemeClr>
                    </a:solidFill>
                  </a:tcPr>
                </a:tc>
                <a:tc>
                  <a:txBody>
                    <a:bodyPr/>
                    <a:lstStyle/>
                    <a:p>
                      <a:r>
                        <a:rPr lang="en-US" sz="1800" u="none" strike="noStrike" kern="1200" baseline="0" dirty="0">
                          <a:latin typeface="Arial"/>
                          <a:cs typeface="Arial"/>
                        </a:rPr>
                        <a:t>Relatively difficult to fabricate</a:t>
                      </a:r>
                      <a:endParaRPr lang="en-US" sz="1800" b="0" i="0" u="none" strike="noStrike" kern="1200" baseline="0" dirty="0">
                        <a:solidFill>
                          <a:schemeClr val="dk1"/>
                        </a:solidFill>
                        <a:latin typeface="Arial"/>
                        <a:ea typeface="+mn-ea"/>
                        <a:cs typeface="Arial"/>
                      </a:endParaRPr>
                    </a:p>
                  </a:txBody>
                  <a:tcPr>
                    <a:solidFill>
                      <a:schemeClr val="accent6">
                        <a:lumMod val="20000"/>
                        <a:lumOff val="80000"/>
                      </a:schemeClr>
                    </a:solidFill>
                  </a:tcPr>
                </a:tc>
                <a:extLst>
                  <a:ext uri="{0D108BD9-81ED-4DB2-BD59-A6C34878D82A}">
                    <a16:rowId xmlns:a16="http://schemas.microsoft.com/office/drawing/2014/main" val="10004"/>
                  </a:ext>
                </a:extLst>
              </a:tr>
              <a:tr h="359735">
                <a:tc>
                  <a:txBody>
                    <a:bodyPr/>
                    <a:lstStyle/>
                    <a:p>
                      <a:r>
                        <a:rPr lang="en-US" sz="1800" u="none" strike="noStrike" kern="1200" baseline="0" dirty="0">
                          <a:latin typeface="Arial"/>
                          <a:cs typeface="Arial"/>
                        </a:rPr>
                        <a:t>Long life time</a:t>
                      </a:r>
                      <a:endParaRPr lang="en-US" sz="1800" b="0" i="0" u="none" strike="noStrike" kern="1200" baseline="0" dirty="0">
                        <a:solidFill>
                          <a:schemeClr val="dk1"/>
                        </a:solidFill>
                        <a:latin typeface="Arial"/>
                        <a:ea typeface="+mn-ea"/>
                        <a:cs typeface="Arial"/>
                      </a:endParaRPr>
                    </a:p>
                  </a:txBody>
                  <a:tcPr>
                    <a:solidFill>
                      <a:schemeClr val="accent6">
                        <a:lumMod val="20000"/>
                        <a:lumOff val="80000"/>
                      </a:schemeClr>
                    </a:solidFill>
                  </a:tcPr>
                </a:tc>
                <a:tc>
                  <a:txBody>
                    <a:bodyPr/>
                    <a:lstStyle/>
                    <a:p>
                      <a:r>
                        <a:rPr lang="en-US" sz="1800" u="none" strike="noStrike" kern="1200" baseline="0" dirty="0">
                          <a:latin typeface="Arial"/>
                          <a:cs typeface="Arial"/>
                        </a:rPr>
                        <a:t>Shorter lifetime</a:t>
                      </a:r>
                      <a:endParaRPr lang="en-US" sz="1800" b="0" i="0" u="none" strike="noStrike" kern="1200" baseline="0" dirty="0">
                        <a:solidFill>
                          <a:schemeClr val="dk1"/>
                        </a:solidFill>
                        <a:latin typeface="Arial"/>
                        <a:ea typeface="+mn-ea"/>
                        <a:cs typeface="Arial"/>
                      </a:endParaRPr>
                    </a:p>
                  </a:txBody>
                  <a:tcPr>
                    <a:solidFill>
                      <a:schemeClr val="accent6">
                        <a:lumMod val="20000"/>
                        <a:lumOff val="80000"/>
                      </a:schemeClr>
                    </a:solidFill>
                  </a:tcPr>
                </a:tc>
                <a:extLst>
                  <a:ext uri="{0D108BD9-81ED-4DB2-BD59-A6C34878D82A}">
                    <a16:rowId xmlns:a16="http://schemas.microsoft.com/office/drawing/2014/main" val="10005"/>
                  </a:ext>
                </a:extLst>
              </a:tr>
              <a:tr h="352883">
                <a:tc>
                  <a:txBody>
                    <a:bodyPr/>
                    <a:lstStyle/>
                    <a:p>
                      <a:r>
                        <a:rPr lang="en-US" sz="1800" u="none" strike="noStrike" kern="1200" baseline="0" dirty="0">
                          <a:latin typeface="Arial"/>
                          <a:cs typeface="Arial"/>
                        </a:rPr>
                        <a:t>Cheap</a:t>
                      </a:r>
                      <a:endParaRPr lang="en-US" sz="1800" b="0" i="0" u="none" strike="noStrike" kern="1200" baseline="0" dirty="0">
                        <a:solidFill>
                          <a:schemeClr val="dk1"/>
                        </a:solidFill>
                        <a:latin typeface="Arial"/>
                        <a:ea typeface="+mn-ea"/>
                        <a:cs typeface="Arial"/>
                      </a:endParaRPr>
                    </a:p>
                  </a:txBody>
                  <a:tcPr>
                    <a:solidFill>
                      <a:schemeClr val="accent6">
                        <a:lumMod val="20000"/>
                        <a:lumOff val="80000"/>
                      </a:schemeClr>
                    </a:solidFill>
                  </a:tcPr>
                </a:tc>
                <a:tc>
                  <a:txBody>
                    <a:bodyPr/>
                    <a:lstStyle/>
                    <a:p>
                      <a:r>
                        <a:rPr lang="en-US" sz="1800" u="none" strike="noStrike" kern="1200" baseline="0" dirty="0">
                          <a:latin typeface="Arial"/>
                          <a:cs typeface="Arial"/>
                        </a:rPr>
                        <a:t>Expensive</a:t>
                      </a:r>
                      <a:endParaRPr lang="en-US" sz="1800" b="0" i="0" u="none" strike="noStrike" kern="1200" baseline="0" dirty="0">
                        <a:solidFill>
                          <a:schemeClr val="dk1"/>
                        </a:solidFill>
                        <a:latin typeface="Arial"/>
                        <a:ea typeface="+mn-ea"/>
                        <a:cs typeface="Arial"/>
                      </a:endParaRPr>
                    </a:p>
                  </a:txBody>
                  <a:tcPr>
                    <a:solidFill>
                      <a:schemeClr val="accent6">
                        <a:lumMod val="20000"/>
                        <a:lumOff val="80000"/>
                      </a:schemeClr>
                    </a:solidFill>
                  </a:tcPr>
                </a:tc>
                <a:extLst>
                  <a:ext uri="{0D108BD9-81ED-4DB2-BD59-A6C34878D82A}">
                    <a16:rowId xmlns:a16="http://schemas.microsoft.com/office/drawing/2014/main" val="10006"/>
                  </a:ext>
                </a:extLst>
              </a:tr>
            </a:tbl>
          </a:graphicData>
        </a:graphic>
      </p:graphicFrame>
      <p:sp>
        <p:nvSpPr>
          <p:cNvPr id="3" name="Rectangle 2"/>
          <p:cNvSpPr/>
          <p:nvPr/>
        </p:nvSpPr>
        <p:spPr>
          <a:xfrm>
            <a:off x="3434910" y="1138718"/>
            <a:ext cx="5709090" cy="369332"/>
          </a:xfrm>
          <a:prstGeom prst="rect">
            <a:avLst/>
          </a:prstGeom>
        </p:spPr>
        <p:txBody>
          <a:bodyPr wrap="none">
            <a:spAutoFit/>
          </a:bodyPr>
          <a:lstStyle/>
          <a:p>
            <a:r>
              <a:rPr lang="en-US" b="1" dirty="0">
                <a:solidFill>
                  <a:srgbClr val="0000FF"/>
                </a:solidFill>
                <a:latin typeface="Arial"/>
                <a:cs typeface="Arial"/>
              </a:rPr>
              <a:t>We’ll explain these properties later in this chapter!</a:t>
            </a:r>
            <a:endParaRPr lang="en-US" dirty="0">
              <a:solidFill>
                <a:srgbClr val="0000FF"/>
              </a:solidFill>
            </a:endParaRPr>
          </a:p>
        </p:txBody>
      </p:sp>
    </p:spTree>
    <p:extLst>
      <p:ext uri="{BB962C8B-B14F-4D97-AF65-F5344CB8AC3E}">
        <p14:creationId xmlns:p14="http://schemas.microsoft.com/office/powerpoint/2010/main" val="1495299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Laser Modulation Response</a:t>
            </a:r>
          </a:p>
        </p:txBody>
      </p:sp>
      <p:sp>
        <p:nvSpPr>
          <p:cNvPr id="3" name="Rectangle 2"/>
          <p:cNvSpPr/>
          <p:nvPr/>
        </p:nvSpPr>
        <p:spPr>
          <a:xfrm>
            <a:off x="457200" y="787506"/>
            <a:ext cx="8229600" cy="1477328"/>
          </a:xfrm>
          <a:prstGeom prst="rect">
            <a:avLst/>
          </a:prstGeom>
        </p:spPr>
        <p:txBody>
          <a:bodyPr wrap="square">
            <a:spAutoFit/>
          </a:bodyPr>
          <a:lstStyle/>
          <a:p>
            <a:pPr marL="285750" indent="-285750">
              <a:buClr>
                <a:schemeClr val="accent5"/>
              </a:buClr>
              <a:buFont typeface="Wingdings" charset="2"/>
              <a:buChar char="v"/>
            </a:pPr>
            <a:r>
              <a:rPr lang="en-US" dirty="0">
                <a:latin typeface="Arial"/>
                <a:cs typeface="Arial"/>
              </a:rPr>
              <a:t>A distinct advantage of a semiconductor laser is its capability for direct modulation over GHz bandwidth.</a:t>
            </a:r>
          </a:p>
          <a:p>
            <a:pPr marL="285750" indent="-285750">
              <a:buClr>
                <a:schemeClr val="accent5"/>
              </a:buClr>
              <a:buFont typeface="Wingdings" charset="2"/>
              <a:buChar char="v"/>
            </a:pPr>
            <a:endParaRPr lang="en-US" dirty="0">
              <a:latin typeface="Arial"/>
              <a:cs typeface="Arial"/>
            </a:endParaRPr>
          </a:p>
          <a:p>
            <a:pPr marL="285750" indent="-285750">
              <a:buClr>
                <a:schemeClr val="accent5"/>
              </a:buClr>
              <a:buFont typeface="Wingdings" charset="2"/>
              <a:buChar char="v"/>
            </a:pPr>
            <a:r>
              <a:rPr lang="en-US" dirty="0">
                <a:latin typeface="Arial"/>
                <a:cs typeface="Arial"/>
              </a:rPr>
              <a:t>The relaxation resonance frequency </a:t>
            </a:r>
            <a:r>
              <a:rPr lang="en-US" dirty="0" err="1">
                <a:latin typeface="Arial"/>
                <a:cs typeface="Arial"/>
              </a:rPr>
              <a:t>ω</a:t>
            </a:r>
            <a:r>
              <a:rPr lang="en-US" baseline="-25000" dirty="0" err="1">
                <a:latin typeface="Arial"/>
                <a:cs typeface="Arial"/>
              </a:rPr>
              <a:t>R</a:t>
            </a:r>
            <a:r>
              <a:rPr lang="en-US" dirty="0">
                <a:latin typeface="Arial"/>
                <a:cs typeface="Arial"/>
              </a:rPr>
              <a:t> of a laser defines the maximum modulation frequency:</a:t>
            </a:r>
          </a:p>
        </p:txBody>
      </p:sp>
      <p:pic>
        <p:nvPicPr>
          <p:cNvPr id="4" name="Picture 3"/>
          <p:cNvPicPr>
            <a:picLocks noChangeAspect="1"/>
          </p:cNvPicPr>
          <p:nvPr/>
        </p:nvPicPr>
        <p:blipFill>
          <a:blip r:embed="rId2"/>
          <a:stretch>
            <a:fillRect/>
          </a:stretch>
        </p:blipFill>
        <p:spPr>
          <a:xfrm>
            <a:off x="1893950" y="2283705"/>
            <a:ext cx="4191650" cy="1040409"/>
          </a:xfrm>
          <a:prstGeom prst="rect">
            <a:avLst/>
          </a:prstGeom>
        </p:spPr>
      </p:pic>
      <p:sp>
        <p:nvSpPr>
          <p:cNvPr id="5" name="Rectangle 4"/>
          <p:cNvSpPr/>
          <p:nvPr/>
        </p:nvSpPr>
        <p:spPr>
          <a:xfrm>
            <a:off x="303958" y="3324114"/>
            <a:ext cx="8585863" cy="1754327"/>
          </a:xfrm>
          <a:prstGeom prst="rect">
            <a:avLst/>
          </a:prstGeom>
        </p:spPr>
        <p:txBody>
          <a:bodyPr wrap="square">
            <a:spAutoFit/>
          </a:bodyPr>
          <a:lstStyle/>
          <a:p>
            <a:r>
              <a:rPr lang="en-US" dirty="0">
                <a:latin typeface="Arial"/>
                <a:cs typeface="Arial"/>
              </a:rPr>
              <a:t>Thus, in principle, </a:t>
            </a:r>
            <a:r>
              <a:rPr lang="en-US" dirty="0" err="1">
                <a:latin typeface="Arial"/>
                <a:cs typeface="Arial"/>
              </a:rPr>
              <a:t>ω</a:t>
            </a:r>
            <a:r>
              <a:rPr lang="en-US" i="1" baseline="-25000" dirty="0" err="1">
                <a:latin typeface="Arial"/>
                <a:cs typeface="Arial"/>
              </a:rPr>
              <a:t>R</a:t>
            </a:r>
            <a:r>
              <a:rPr lang="en-US" i="1" baseline="-25000" dirty="0">
                <a:latin typeface="Arial"/>
                <a:cs typeface="Arial"/>
              </a:rPr>
              <a:t> </a:t>
            </a:r>
            <a:r>
              <a:rPr lang="en-US" dirty="0">
                <a:latin typeface="Arial"/>
                <a:cs typeface="Arial"/>
              </a:rPr>
              <a:t>can reach as high as 20-30 GHz (</a:t>
            </a:r>
            <a:r>
              <a:rPr lang="en-US" dirty="0" err="1">
                <a:latin typeface="Arial"/>
                <a:cs typeface="Arial"/>
              </a:rPr>
              <a:t>f</a:t>
            </a:r>
            <a:r>
              <a:rPr lang="en-US" baseline="-25000" dirty="0" err="1">
                <a:latin typeface="Arial"/>
                <a:cs typeface="Arial"/>
              </a:rPr>
              <a:t>R</a:t>
            </a:r>
            <a:r>
              <a:rPr lang="en-US" baseline="-25000" dirty="0">
                <a:latin typeface="Arial"/>
                <a:cs typeface="Arial"/>
              </a:rPr>
              <a:t> </a:t>
            </a:r>
            <a:r>
              <a:rPr lang="en-US" dirty="0">
                <a:latin typeface="Arial"/>
                <a:cs typeface="Arial"/>
              </a:rPr>
              <a:t>≈ 5 GHz). </a:t>
            </a:r>
          </a:p>
          <a:p>
            <a:r>
              <a:rPr lang="en-US" dirty="0">
                <a:latin typeface="Arial"/>
                <a:cs typeface="Arial"/>
              </a:rPr>
              <a:t>To ↑ bandwidth, need ↑</a:t>
            </a:r>
            <a:r>
              <a:rPr lang="en-US" dirty="0" err="1">
                <a:latin typeface="Arial"/>
                <a:cs typeface="Arial"/>
              </a:rPr>
              <a:t>ω</a:t>
            </a:r>
            <a:r>
              <a:rPr lang="en-US" i="1" baseline="-25000" dirty="0" err="1">
                <a:latin typeface="Arial"/>
                <a:cs typeface="Arial"/>
              </a:rPr>
              <a:t>R</a:t>
            </a:r>
            <a:r>
              <a:rPr lang="en-US" dirty="0">
                <a:latin typeface="Arial"/>
                <a:cs typeface="Arial"/>
              </a:rPr>
              <a:t>, </a:t>
            </a:r>
          </a:p>
          <a:p>
            <a:r>
              <a:rPr lang="en-US" dirty="0">
                <a:latin typeface="Arial"/>
                <a:cs typeface="Arial"/>
              </a:rPr>
              <a:t>i.e.</a:t>
            </a:r>
          </a:p>
          <a:p>
            <a:r>
              <a:rPr lang="en-US" dirty="0">
                <a:latin typeface="Arial"/>
                <a:cs typeface="Arial"/>
              </a:rPr>
              <a:t>(1) ↑ gain </a:t>
            </a:r>
            <a:r>
              <a:rPr lang="en-US" dirty="0" err="1">
                <a:latin typeface="Arial"/>
                <a:cs typeface="Arial"/>
              </a:rPr>
              <a:t>coeff</a:t>
            </a:r>
            <a:r>
              <a:rPr lang="en-US" dirty="0">
                <a:latin typeface="Arial"/>
                <a:cs typeface="Arial"/>
              </a:rPr>
              <a:t>. </a:t>
            </a:r>
            <a:r>
              <a:rPr lang="en-US" i="1" dirty="0">
                <a:latin typeface="Arial"/>
                <a:cs typeface="Arial"/>
              </a:rPr>
              <a:t>A </a:t>
            </a:r>
            <a:r>
              <a:rPr lang="en-US" dirty="0">
                <a:latin typeface="Arial"/>
                <a:cs typeface="Arial"/>
              </a:rPr>
              <a:t>(use low operating T and proper choice of materials)</a:t>
            </a:r>
          </a:p>
          <a:p>
            <a:r>
              <a:rPr lang="en-US" dirty="0">
                <a:latin typeface="Arial"/>
                <a:cs typeface="Arial"/>
              </a:rPr>
              <a:t>(2) ↑ photon density </a:t>
            </a:r>
            <a:r>
              <a:rPr lang="en-US" i="1" dirty="0">
                <a:latin typeface="Arial"/>
                <a:cs typeface="Arial"/>
              </a:rPr>
              <a:t>P</a:t>
            </a:r>
            <a:r>
              <a:rPr lang="en-US" baseline="-25000" dirty="0">
                <a:latin typeface="Arial"/>
                <a:cs typeface="Arial"/>
              </a:rPr>
              <a:t>o </a:t>
            </a:r>
            <a:r>
              <a:rPr lang="en-US" dirty="0">
                <a:latin typeface="Arial"/>
                <a:cs typeface="Arial"/>
              </a:rPr>
              <a:t>(operating current &gt;&gt; threshold)</a:t>
            </a:r>
          </a:p>
          <a:p>
            <a:r>
              <a:rPr lang="en-US" dirty="0">
                <a:latin typeface="Arial"/>
                <a:cs typeface="Arial"/>
              </a:rPr>
              <a:t>(3) ↓ photon lifetime </a:t>
            </a:r>
            <a:r>
              <a:rPr lang="en-US" dirty="0" err="1">
                <a:latin typeface="Arial"/>
                <a:cs typeface="Arial"/>
              </a:rPr>
              <a:t>τ</a:t>
            </a:r>
            <a:r>
              <a:rPr lang="en-US" baseline="-25000" dirty="0" err="1">
                <a:latin typeface="Arial"/>
                <a:cs typeface="Arial"/>
              </a:rPr>
              <a:t>p</a:t>
            </a:r>
            <a:r>
              <a:rPr lang="en-US" baseline="-25000" dirty="0">
                <a:latin typeface="Arial"/>
                <a:cs typeface="Arial"/>
              </a:rPr>
              <a:t> </a:t>
            </a:r>
            <a:r>
              <a:rPr lang="en-US" dirty="0">
                <a:latin typeface="Arial"/>
                <a:cs typeface="Arial"/>
              </a:rPr>
              <a:t>(use short cavity and low facet reflectivity)</a:t>
            </a:r>
          </a:p>
        </p:txBody>
      </p:sp>
      <p:sp>
        <p:nvSpPr>
          <p:cNvPr id="6" name="Rectangle 5"/>
          <p:cNvSpPr/>
          <p:nvPr/>
        </p:nvSpPr>
        <p:spPr>
          <a:xfrm>
            <a:off x="397923" y="5835582"/>
            <a:ext cx="8268309" cy="369332"/>
          </a:xfrm>
          <a:prstGeom prst="rect">
            <a:avLst/>
          </a:prstGeom>
        </p:spPr>
        <p:txBody>
          <a:bodyPr wrap="none">
            <a:spAutoFit/>
          </a:bodyPr>
          <a:lstStyle/>
          <a:p>
            <a:r>
              <a:rPr lang="en-US" dirty="0">
                <a:latin typeface="Arial"/>
                <a:cs typeface="Arial"/>
              </a:rPr>
              <a:t>However, the modulation bandwidth is also limited by the packaging electronics.</a:t>
            </a:r>
            <a:endParaRPr lang="en-US" dirty="0"/>
          </a:p>
        </p:txBody>
      </p:sp>
      <p:sp>
        <p:nvSpPr>
          <p:cNvPr id="7" name="Rectangle 6"/>
          <p:cNvSpPr/>
          <p:nvPr/>
        </p:nvSpPr>
        <p:spPr>
          <a:xfrm>
            <a:off x="6491956" y="2299004"/>
            <a:ext cx="2194844" cy="923330"/>
          </a:xfrm>
          <a:prstGeom prst="rect">
            <a:avLst/>
          </a:prstGeom>
        </p:spPr>
        <p:txBody>
          <a:bodyPr wrap="none">
            <a:spAutoFit/>
          </a:bodyPr>
          <a:lstStyle/>
          <a:p>
            <a:r>
              <a:rPr lang="en-US" i="1" dirty="0">
                <a:latin typeface="Arial"/>
                <a:cs typeface="Arial"/>
              </a:rPr>
              <a:t>A: 	</a:t>
            </a:r>
            <a:r>
              <a:rPr lang="en-US" dirty="0">
                <a:latin typeface="Arial"/>
                <a:cs typeface="Arial"/>
              </a:rPr>
              <a:t>gain coefficient</a:t>
            </a:r>
          </a:p>
          <a:p>
            <a:r>
              <a:rPr lang="en-US" dirty="0">
                <a:latin typeface="Arial"/>
                <a:cs typeface="Arial"/>
              </a:rPr>
              <a:t>P</a:t>
            </a:r>
            <a:r>
              <a:rPr lang="en-US" baseline="-25000" dirty="0">
                <a:latin typeface="Arial"/>
                <a:cs typeface="Arial"/>
              </a:rPr>
              <a:t>o</a:t>
            </a:r>
            <a:r>
              <a:rPr lang="en-US" dirty="0">
                <a:latin typeface="Arial"/>
                <a:cs typeface="Arial"/>
              </a:rPr>
              <a:t>: 	photon density</a:t>
            </a:r>
          </a:p>
          <a:p>
            <a:r>
              <a:rPr lang="en-US" dirty="0" err="1">
                <a:latin typeface="Arial"/>
                <a:cs typeface="Arial"/>
              </a:rPr>
              <a:t>τ</a:t>
            </a:r>
            <a:r>
              <a:rPr lang="en-US" baseline="-25000" dirty="0" err="1">
                <a:latin typeface="Arial"/>
                <a:cs typeface="Arial"/>
              </a:rPr>
              <a:t>p</a:t>
            </a:r>
            <a:r>
              <a:rPr lang="en-US" baseline="-25000" dirty="0">
                <a:latin typeface="Arial"/>
                <a:cs typeface="Arial"/>
              </a:rPr>
              <a:t> : 	</a:t>
            </a:r>
            <a:r>
              <a:rPr lang="en-US" dirty="0">
                <a:latin typeface="Arial"/>
                <a:cs typeface="Arial"/>
              </a:rPr>
              <a:t>photon lifetime</a:t>
            </a:r>
            <a:endParaRPr lang="en-US" dirty="0"/>
          </a:p>
        </p:txBody>
      </p:sp>
      <p:pic>
        <p:nvPicPr>
          <p:cNvPr id="8" name="Picture 7"/>
          <p:cNvPicPr>
            <a:picLocks noChangeAspect="1"/>
          </p:cNvPicPr>
          <p:nvPr/>
        </p:nvPicPr>
        <p:blipFill>
          <a:blip r:embed="rId3"/>
          <a:stretch>
            <a:fillRect/>
          </a:stretch>
        </p:blipFill>
        <p:spPr>
          <a:xfrm>
            <a:off x="6952074" y="4677882"/>
            <a:ext cx="2191926" cy="1232959"/>
          </a:xfrm>
          <a:prstGeom prst="rect">
            <a:avLst/>
          </a:prstGeom>
        </p:spPr>
      </p:pic>
    </p:spTree>
    <p:extLst>
      <p:ext uri="{BB962C8B-B14F-4D97-AF65-F5344CB8AC3E}">
        <p14:creationId xmlns:p14="http://schemas.microsoft.com/office/powerpoint/2010/main" val="655378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Laser Modulation Response (Measured)</a:t>
            </a:r>
          </a:p>
        </p:txBody>
      </p:sp>
      <p:pic>
        <p:nvPicPr>
          <p:cNvPr id="6" name="Picture 5"/>
          <p:cNvPicPr>
            <a:picLocks noChangeAspect="1"/>
          </p:cNvPicPr>
          <p:nvPr/>
        </p:nvPicPr>
        <p:blipFill>
          <a:blip r:embed="rId2"/>
          <a:stretch>
            <a:fillRect/>
          </a:stretch>
        </p:blipFill>
        <p:spPr>
          <a:xfrm>
            <a:off x="787878" y="1820481"/>
            <a:ext cx="7423828" cy="3776686"/>
          </a:xfrm>
          <a:prstGeom prst="rect">
            <a:avLst/>
          </a:prstGeom>
        </p:spPr>
      </p:pic>
      <p:sp>
        <p:nvSpPr>
          <p:cNvPr id="4" name="Rectangle 3"/>
          <p:cNvSpPr/>
          <p:nvPr/>
        </p:nvSpPr>
        <p:spPr>
          <a:xfrm>
            <a:off x="397923" y="1425916"/>
            <a:ext cx="8225329" cy="369332"/>
          </a:xfrm>
          <a:prstGeom prst="rect">
            <a:avLst/>
          </a:prstGeom>
        </p:spPr>
        <p:txBody>
          <a:bodyPr wrap="none">
            <a:spAutoFit/>
          </a:bodyPr>
          <a:lstStyle/>
          <a:p>
            <a:r>
              <a:rPr lang="en-US" dirty="0">
                <a:solidFill>
                  <a:srgbClr val="0000FF"/>
                </a:solidFill>
                <a:latin typeface="Arial"/>
                <a:cs typeface="Arial"/>
              </a:rPr>
              <a:t>Higher driving current </a:t>
            </a:r>
            <a:r>
              <a:rPr lang="en-US" dirty="0">
                <a:solidFill>
                  <a:srgbClr val="0000FF"/>
                </a:solidFill>
                <a:latin typeface="Arial"/>
                <a:cs typeface="Arial"/>
                <a:sym typeface="Wingdings"/>
              </a:rPr>
              <a:t> higher photon density  higher modulation frequency</a:t>
            </a:r>
            <a:endParaRPr lang="en-US" dirty="0">
              <a:solidFill>
                <a:srgbClr val="0000FF"/>
              </a:solidFill>
            </a:endParaRPr>
          </a:p>
        </p:txBody>
      </p:sp>
    </p:spTree>
    <p:extLst>
      <p:ext uri="{BB962C8B-B14F-4D97-AF65-F5344CB8AC3E}">
        <p14:creationId xmlns:p14="http://schemas.microsoft.com/office/powerpoint/2010/main" val="3990524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sp>
        <p:nvSpPr>
          <p:cNvPr id="5" name="Rectangle 4">
            <a:extLst>
              <a:ext uri="{FF2B5EF4-FFF2-40B4-BE49-F238E27FC236}">
                <a16:creationId xmlns:a16="http://schemas.microsoft.com/office/drawing/2014/main" id="{08EBDF7D-DE97-434C-BD47-F63158E56FA5}"/>
              </a:ext>
            </a:extLst>
          </p:cNvPr>
          <p:cNvSpPr/>
          <p:nvPr/>
        </p:nvSpPr>
        <p:spPr>
          <a:xfrm>
            <a:off x="650835" y="5102329"/>
            <a:ext cx="3551870" cy="369332"/>
          </a:xfrm>
          <a:prstGeom prst="rect">
            <a:avLst/>
          </a:prstGeom>
        </p:spPr>
        <p:txBody>
          <a:bodyPr wrap="none">
            <a:spAutoFit/>
          </a:bodyPr>
          <a:lstStyle/>
          <a:p>
            <a:r>
              <a:rPr lang="en-US" dirty="0"/>
              <a:t>https://</a:t>
            </a:r>
            <a:r>
              <a:rPr lang="en-US" dirty="0" err="1"/>
              <a:t>www.menti.com</a:t>
            </a:r>
            <a:r>
              <a:rPr lang="en-US" dirty="0"/>
              <a:t>/ydes8jajvw</a:t>
            </a:r>
          </a:p>
        </p:txBody>
      </p:sp>
      <p:sp>
        <p:nvSpPr>
          <p:cNvPr id="8" name="Rectangle 7">
            <a:extLst>
              <a:ext uri="{FF2B5EF4-FFF2-40B4-BE49-F238E27FC236}">
                <a16:creationId xmlns:a16="http://schemas.microsoft.com/office/drawing/2014/main" id="{72C1D75D-9ABE-D54C-B97B-AFC15A8BF38C}"/>
              </a:ext>
            </a:extLst>
          </p:cNvPr>
          <p:cNvSpPr/>
          <p:nvPr/>
        </p:nvSpPr>
        <p:spPr>
          <a:xfrm>
            <a:off x="1182133" y="5509766"/>
            <a:ext cx="2319033" cy="369332"/>
          </a:xfrm>
          <a:prstGeom prst="rect">
            <a:avLst/>
          </a:prstGeom>
        </p:spPr>
        <p:txBody>
          <a:bodyPr wrap="none">
            <a:spAutoFit/>
          </a:bodyPr>
          <a:lstStyle/>
          <a:p>
            <a:r>
              <a:rPr lang="en-US" dirty="0"/>
              <a:t>voting code 4676 4606</a:t>
            </a:r>
          </a:p>
        </p:txBody>
      </p:sp>
      <p:sp>
        <p:nvSpPr>
          <p:cNvPr id="9" name="Rectangle 8">
            <a:extLst>
              <a:ext uri="{FF2B5EF4-FFF2-40B4-BE49-F238E27FC236}">
                <a16:creationId xmlns:a16="http://schemas.microsoft.com/office/drawing/2014/main" id="{7AE8B65C-2ECF-5C44-AC98-8AF5FA001B60}"/>
              </a:ext>
            </a:extLst>
          </p:cNvPr>
          <p:cNvSpPr/>
          <p:nvPr/>
        </p:nvSpPr>
        <p:spPr>
          <a:xfrm>
            <a:off x="1595774" y="987830"/>
            <a:ext cx="1661993" cy="553998"/>
          </a:xfrm>
          <a:prstGeom prst="rect">
            <a:avLst/>
          </a:prstGeom>
        </p:spPr>
        <p:txBody>
          <a:bodyPr wrap="none">
            <a:spAutoFit/>
          </a:bodyPr>
          <a:lstStyle/>
          <a:p>
            <a:r>
              <a:rPr lang="en-US" sz="3000" b="1" dirty="0">
                <a:solidFill>
                  <a:srgbClr val="FF0000"/>
                </a:solidFill>
              </a:rPr>
              <a:t>Scan Me!</a:t>
            </a:r>
          </a:p>
        </p:txBody>
      </p:sp>
      <p:sp>
        <p:nvSpPr>
          <p:cNvPr id="10" name="Rectangle 9">
            <a:extLst>
              <a:ext uri="{FF2B5EF4-FFF2-40B4-BE49-F238E27FC236}">
                <a16:creationId xmlns:a16="http://schemas.microsoft.com/office/drawing/2014/main" id="{111FD9DF-96D8-BC42-9A31-233D15AC91C4}"/>
              </a:ext>
            </a:extLst>
          </p:cNvPr>
          <p:cNvSpPr/>
          <p:nvPr/>
        </p:nvSpPr>
        <p:spPr>
          <a:xfrm>
            <a:off x="650835" y="4580431"/>
            <a:ext cx="3659784" cy="553998"/>
          </a:xfrm>
          <a:prstGeom prst="rect">
            <a:avLst/>
          </a:prstGeom>
        </p:spPr>
        <p:txBody>
          <a:bodyPr wrap="none">
            <a:spAutoFit/>
          </a:bodyPr>
          <a:lstStyle/>
          <a:p>
            <a:r>
              <a:rPr lang="en-US" sz="3000" b="1" dirty="0">
                <a:solidFill>
                  <a:srgbClr val="FF0000"/>
                </a:solidFill>
              </a:rPr>
              <a:t>OR type the following</a:t>
            </a:r>
          </a:p>
        </p:txBody>
      </p:sp>
      <p:pic>
        <p:nvPicPr>
          <p:cNvPr id="11" name="Picture 10" descr="Qr code&#10;&#10;Description automatically generated">
            <a:extLst>
              <a:ext uri="{FF2B5EF4-FFF2-40B4-BE49-F238E27FC236}">
                <a16:creationId xmlns:a16="http://schemas.microsoft.com/office/drawing/2014/main" id="{76CD2199-EAC7-3C43-8A14-12138E950B67}"/>
              </a:ext>
            </a:extLst>
          </p:cNvPr>
          <p:cNvPicPr>
            <a:picLocks noChangeAspect="1"/>
          </p:cNvPicPr>
          <p:nvPr/>
        </p:nvPicPr>
        <p:blipFill>
          <a:blip r:embed="rId2"/>
          <a:stretch>
            <a:fillRect/>
          </a:stretch>
        </p:blipFill>
        <p:spPr>
          <a:xfrm>
            <a:off x="939264" y="1523610"/>
            <a:ext cx="3082925" cy="3075040"/>
          </a:xfrm>
          <a:prstGeom prst="rect">
            <a:avLst/>
          </a:prstGeom>
        </p:spPr>
      </p:pic>
    </p:spTree>
    <p:extLst>
      <p:ext uri="{BB962C8B-B14F-4D97-AF65-F5344CB8AC3E}">
        <p14:creationId xmlns:p14="http://schemas.microsoft.com/office/powerpoint/2010/main" val="1391501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00" y="179678"/>
            <a:ext cx="8913100" cy="466400"/>
          </a:xfrm>
        </p:spPr>
        <p:txBody>
          <a:bodyPr/>
          <a:lstStyle/>
          <a:p>
            <a:r>
              <a:rPr lang="en-US" dirty="0"/>
              <a:t>Laser vs. </a:t>
            </a:r>
            <a:r>
              <a:rPr lang="en-US"/>
              <a:t>LED</a:t>
            </a:r>
            <a:endParaRPr lang="en-US" dirty="0"/>
          </a:p>
        </p:txBody>
      </p:sp>
      <p:pic>
        <p:nvPicPr>
          <p:cNvPr id="14" name="Picture 13"/>
          <p:cNvPicPr>
            <a:picLocks noChangeAspect="1"/>
          </p:cNvPicPr>
          <p:nvPr/>
        </p:nvPicPr>
        <p:blipFill>
          <a:blip r:embed="rId2"/>
          <a:stretch>
            <a:fillRect/>
          </a:stretch>
        </p:blipFill>
        <p:spPr>
          <a:xfrm>
            <a:off x="339475" y="901379"/>
            <a:ext cx="5830502" cy="2345866"/>
          </a:xfrm>
          <a:prstGeom prst="rect">
            <a:avLst/>
          </a:prstGeom>
        </p:spPr>
      </p:pic>
      <p:pic>
        <p:nvPicPr>
          <p:cNvPr id="15" name="Picture 14"/>
          <p:cNvPicPr>
            <a:picLocks noChangeAspect="1"/>
          </p:cNvPicPr>
          <p:nvPr/>
        </p:nvPicPr>
        <p:blipFill>
          <a:blip r:embed="rId3"/>
          <a:stretch>
            <a:fillRect/>
          </a:stretch>
        </p:blipFill>
        <p:spPr>
          <a:xfrm>
            <a:off x="6039477" y="1163495"/>
            <a:ext cx="3001699" cy="1990257"/>
          </a:xfrm>
          <a:prstGeom prst="rect">
            <a:avLst/>
          </a:prstGeom>
        </p:spPr>
      </p:pic>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51844" y="3501329"/>
            <a:ext cx="4241193" cy="2817858"/>
          </a:xfrm>
          <a:prstGeom prst="rect">
            <a:avLst/>
          </a:prstGeom>
        </p:spPr>
      </p:pic>
      <p:sp>
        <p:nvSpPr>
          <p:cNvPr id="18" name="Rectangle 17"/>
          <p:cNvSpPr/>
          <p:nvPr/>
        </p:nvSpPr>
        <p:spPr>
          <a:xfrm>
            <a:off x="745882" y="4716418"/>
            <a:ext cx="1326655" cy="369332"/>
          </a:xfrm>
          <a:prstGeom prst="rect">
            <a:avLst/>
          </a:prstGeom>
        </p:spPr>
        <p:txBody>
          <a:bodyPr wrap="none">
            <a:spAutoFit/>
          </a:bodyPr>
          <a:lstStyle/>
          <a:p>
            <a:r>
              <a:rPr lang="en-US" dirty="0">
                <a:latin typeface="Arial"/>
                <a:cs typeface="Arial"/>
              </a:rPr>
              <a:t>LED / Light</a:t>
            </a:r>
          </a:p>
        </p:txBody>
      </p:sp>
      <p:sp>
        <p:nvSpPr>
          <p:cNvPr id="19" name="Rectangle 18"/>
          <p:cNvSpPr/>
          <p:nvPr/>
        </p:nvSpPr>
        <p:spPr>
          <a:xfrm>
            <a:off x="339475" y="784898"/>
            <a:ext cx="762085" cy="369332"/>
          </a:xfrm>
          <a:prstGeom prst="rect">
            <a:avLst/>
          </a:prstGeom>
        </p:spPr>
        <p:txBody>
          <a:bodyPr wrap="none">
            <a:spAutoFit/>
          </a:bodyPr>
          <a:lstStyle/>
          <a:p>
            <a:r>
              <a:rPr lang="en-US" dirty="0">
                <a:latin typeface="Arial"/>
                <a:cs typeface="Arial"/>
              </a:rPr>
              <a:t>Laser</a:t>
            </a:r>
          </a:p>
        </p:txBody>
      </p:sp>
      <p:sp>
        <p:nvSpPr>
          <p:cNvPr id="20" name="Rectangle 19"/>
          <p:cNvSpPr/>
          <p:nvPr/>
        </p:nvSpPr>
        <p:spPr>
          <a:xfrm>
            <a:off x="6469992" y="3152714"/>
            <a:ext cx="2824343" cy="1477328"/>
          </a:xfrm>
          <a:prstGeom prst="rect">
            <a:avLst/>
          </a:prstGeom>
        </p:spPr>
        <p:txBody>
          <a:bodyPr wrap="square">
            <a:spAutoFit/>
          </a:bodyPr>
          <a:lstStyle/>
          <a:p>
            <a:r>
              <a:rPr lang="en-US" dirty="0">
                <a:latin typeface="Arial"/>
                <a:cs typeface="Arial"/>
              </a:rPr>
              <a:t>Laser:</a:t>
            </a:r>
          </a:p>
          <a:p>
            <a:r>
              <a:rPr lang="en-US" dirty="0">
                <a:latin typeface="Arial"/>
                <a:cs typeface="Arial"/>
              </a:rPr>
              <a:t>- Coherent (in phase)</a:t>
            </a:r>
          </a:p>
          <a:p>
            <a:r>
              <a:rPr lang="en-US" dirty="0">
                <a:latin typeface="Arial"/>
                <a:cs typeface="Arial"/>
              </a:rPr>
              <a:t>- Narrow wavelength</a:t>
            </a:r>
          </a:p>
          <a:p>
            <a:r>
              <a:rPr lang="en-US" dirty="0">
                <a:latin typeface="Arial"/>
                <a:cs typeface="Arial"/>
              </a:rPr>
              <a:t>- Collimated</a:t>
            </a:r>
          </a:p>
          <a:p>
            <a:r>
              <a:rPr lang="en-US" dirty="0">
                <a:latin typeface="Arial"/>
                <a:cs typeface="Arial"/>
              </a:rPr>
              <a:t>- Higher power (usually)</a:t>
            </a:r>
          </a:p>
        </p:txBody>
      </p:sp>
    </p:spTree>
    <p:extLst>
      <p:ext uri="{BB962C8B-B14F-4D97-AF65-F5344CB8AC3E}">
        <p14:creationId xmlns:p14="http://schemas.microsoft.com/office/powerpoint/2010/main" val="2363918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00" y="179678"/>
            <a:ext cx="8913100" cy="466400"/>
          </a:xfrm>
        </p:spPr>
        <p:txBody>
          <a:bodyPr/>
          <a:lstStyle/>
          <a:p>
            <a:r>
              <a:rPr lang="en-US" dirty="0"/>
              <a:t>Now we can explain some of the laser properties</a:t>
            </a:r>
          </a:p>
        </p:txBody>
      </p:sp>
      <p:graphicFrame>
        <p:nvGraphicFramePr>
          <p:cNvPr id="16" name="Table 15"/>
          <p:cNvGraphicFramePr>
            <a:graphicFrameLocks noGrp="1"/>
          </p:cNvGraphicFramePr>
          <p:nvPr>
            <p:extLst>
              <p:ext uri="{D42A27DB-BD31-4B8C-83A1-F6EECF244321}">
                <p14:modId xmlns:p14="http://schemas.microsoft.com/office/powerpoint/2010/main" val="2140289101"/>
              </p:ext>
            </p:extLst>
          </p:nvPr>
        </p:nvGraphicFramePr>
        <p:xfrm>
          <a:off x="878327" y="1034731"/>
          <a:ext cx="3938979" cy="4754880"/>
        </p:xfrm>
        <a:graphic>
          <a:graphicData uri="http://schemas.openxmlformats.org/drawingml/2006/table">
            <a:tbl>
              <a:tblPr firstRow="1" bandRow="1">
                <a:tableStyleId>{1FECB4D8-DB02-4DC6-A0A2-4F2EBAE1DC90}</a:tableStyleId>
              </a:tblPr>
              <a:tblGrid>
                <a:gridCol w="3938979">
                  <a:extLst>
                    <a:ext uri="{9D8B030D-6E8A-4147-A177-3AD203B41FA5}">
                      <a16:colId xmlns:a16="http://schemas.microsoft.com/office/drawing/2014/main" val="20000"/>
                    </a:ext>
                  </a:extLst>
                </a:gridCol>
              </a:tblGrid>
              <a:tr h="352883">
                <a:tc>
                  <a:txBody>
                    <a:bodyPr/>
                    <a:lstStyle/>
                    <a:p>
                      <a:r>
                        <a:rPr lang="en-US" dirty="0">
                          <a:latin typeface="Arial"/>
                          <a:cs typeface="Arial"/>
                        </a:rPr>
                        <a:t>Laser</a:t>
                      </a:r>
                      <a:endParaRPr lang="en-US" b="1" dirty="0">
                        <a:latin typeface="Arial"/>
                        <a:cs typeface="Arial"/>
                      </a:endParaRPr>
                    </a:p>
                  </a:txBody>
                  <a:tcPr/>
                </a:tc>
                <a:extLst>
                  <a:ext uri="{0D108BD9-81ED-4DB2-BD59-A6C34878D82A}">
                    <a16:rowId xmlns:a16="http://schemas.microsoft.com/office/drawing/2014/main" val="10000"/>
                  </a:ext>
                </a:extLst>
              </a:tr>
              <a:tr h="352883">
                <a:tc>
                  <a:txBody>
                    <a:bodyPr/>
                    <a:lstStyle/>
                    <a:p>
                      <a:r>
                        <a:rPr lang="en-US" sz="1800" u="none" strike="noStrike" kern="1200" baseline="0" dirty="0">
                          <a:latin typeface="Arial"/>
                          <a:cs typeface="Arial"/>
                        </a:rPr>
                        <a:t>Stimulated emission</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1"/>
                  </a:ext>
                </a:extLst>
              </a:tr>
              <a:tr h="352883">
                <a:tc>
                  <a:txBody>
                    <a:bodyPr/>
                    <a:lstStyle/>
                    <a:p>
                      <a:r>
                        <a:rPr lang="en-US" sz="1800" u="none" strike="noStrike" kern="1200" baseline="0" dirty="0">
                          <a:latin typeface="Arial"/>
                          <a:cs typeface="Arial"/>
                        </a:rPr>
                        <a:t>Coherent radiation</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2"/>
                  </a:ext>
                </a:extLst>
              </a:tr>
              <a:tr h="352883">
                <a:tc>
                  <a:txBody>
                    <a:bodyPr/>
                    <a:lstStyle/>
                    <a:p>
                      <a:r>
                        <a:rPr lang="en-US" sz="1800" u="none" strike="noStrike" kern="1200" baseline="0" dirty="0">
                          <a:latin typeface="Arial"/>
                          <a:cs typeface="Arial"/>
                        </a:rPr>
                        <a:t>Multi-mode and single mode</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3"/>
                  </a:ext>
                </a:extLst>
              </a:tr>
              <a:tr h="352883">
                <a:tc>
                  <a:txBody>
                    <a:bodyPr/>
                    <a:lstStyle/>
                    <a:p>
                      <a:r>
                        <a:rPr lang="en-US" sz="1800" u="none" strike="noStrike" kern="1200" baseline="0" dirty="0">
                          <a:latin typeface="Arial"/>
                          <a:cs typeface="Arial"/>
                        </a:rPr>
                        <a:t>Narrow spectral width</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4"/>
                  </a:ext>
                </a:extLst>
              </a:tr>
              <a:tr h="352883">
                <a:tc>
                  <a:txBody>
                    <a:bodyPr/>
                    <a:lstStyle/>
                    <a:p>
                      <a:r>
                        <a:rPr lang="en-US" sz="1800" u="none" strike="noStrike" kern="1200" baseline="0" dirty="0">
                          <a:latin typeface="Arial"/>
                          <a:cs typeface="Arial"/>
                        </a:rPr>
                        <a:t>High power</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5"/>
                  </a:ext>
                </a:extLst>
              </a:tr>
              <a:tr h="352883">
                <a:tc>
                  <a:txBody>
                    <a:bodyPr/>
                    <a:lstStyle/>
                    <a:p>
                      <a:r>
                        <a:rPr lang="en-US" sz="1800" u="none" strike="noStrike" kern="1200" baseline="0" dirty="0">
                          <a:latin typeface="Arial"/>
                          <a:cs typeface="Arial"/>
                        </a:rPr>
                        <a:t>Threshold device</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6"/>
                  </a:ext>
                </a:extLst>
              </a:tr>
              <a:tr h="352883">
                <a:tc>
                  <a:txBody>
                    <a:bodyPr/>
                    <a:lstStyle/>
                    <a:p>
                      <a:r>
                        <a:rPr lang="en-US" sz="1800" u="none" strike="noStrike" kern="1200" baseline="0" dirty="0">
                          <a:latin typeface="Arial"/>
                          <a:cs typeface="Arial"/>
                        </a:rPr>
                        <a:t>High efficiency</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7"/>
                  </a:ext>
                </a:extLst>
              </a:tr>
              <a:tr h="352883">
                <a:tc>
                  <a:txBody>
                    <a:bodyPr/>
                    <a:lstStyle/>
                    <a:p>
                      <a:r>
                        <a:rPr lang="en-US" sz="1800" u="none" strike="noStrike" kern="1200" baseline="0" dirty="0">
                          <a:latin typeface="Arial"/>
                          <a:cs typeface="Arial"/>
                        </a:rPr>
                        <a:t>High modulation bandwidth</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8"/>
                  </a:ext>
                </a:extLst>
              </a:tr>
              <a:tr h="352883">
                <a:tc>
                  <a:txBody>
                    <a:bodyPr/>
                    <a:lstStyle/>
                    <a:p>
                      <a:r>
                        <a:rPr lang="en-US" sz="1800" u="none" strike="noStrike" kern="1200" baseline="0" dirty="0">
                          <a:latin typeface="Arial"/>
                          <a:cs typeface="Arial"/>
                        </a:rPr>
                        <a:t>Short and long distant </a:t>
                      </a:r>
                      <a:r>
                        <a:rPr lang="en-US" sz="1800" u="none" strike="noStrike" kern="1200" baseline="0" dirty="0" err="1">
                          <a:latin typeface="Arial"/>
                          <a:cs typeface="Arial"/>
                        </a:rPr>
                        <a:t>commun</a:t>
                      </a:r>
                      <a:r>
                        <a:rPr lang="en-US" sz="1800" u="none" strike="noStrike" kern="1200" baseline="0" dirty="0">
                          <a:latin typeface="Arial"/>
                          <a:cs typeface="Arial"/>
                        </a:rPr>
                        <a:t>.</a:t>
                      </a:r>
                      <a:endParaRPr lang="en-US" sz="1800" b="0" i="0" u="none" strike="noStrike" kern="1200" baseline="0" dirty="0">
                        <a:solidFill>
                          <a:schemeClr val="dk1"/>
                        </a:solidFill>
                        <a:latin typeface="Arial"/>
                        <a:ea typeface="+mn-ea"/>
                        <a:cs typeface="Arial"/>
                      </a:endParaRPr>
                    </a:p>
                  </a:txBody>
                  <a:tcPr/>
                </a:tc>
                <a:extLst>
                  <a:ext uri="{0D108BD9-81ED-4DB2-BD59-A6C34878D82A}">
                    <a16:rowId xmlns:a16="http://schemas.microsoft.com/office/drawing/2014/main" val="10009"/>
                  </a:ext>
                </a:extLst>
              </a:tr>
              <a:tr h="352883">
                <a:tc>
                  <a:txBody>
                    <a:bodyPr/>
                    <a:lstStyle/>
                    <a:p>
                      <a:r>
                        <a:rPr lang="en-US" sz="1800" u="none" strike="noStrike" kern="1200" baseline="0" dirty="0">
                          <a:latin typeface="Arial"/>
                          <a:cs typeface="Arial"/>
                        </a:rPr>
                        <a:t>Relatively difficult to fabricate</a:t>
                      </a:r>
                      <a:endParaRPr lang="en-US" sz="1800" b="0" i="0" u="none" strike="noStrike" kern="1200" baseline="0" dirty="0">
                        <a:solidFill>
                          <a:schemeClr val="dk1"/>
                        </a:solidFill>
                        <a:latin typeface="Arial"/>
                        <a:ea typeface="+mn-ea"/>
                        <a:cs typeface="Arial"/>
                      </a:endParaRPr>
                    </a:p>
                  </a:txBody>
                  <a:tcPr>
                    <a:solidFill>
                      <a:schemeClr val="accent6">
                        <a:lumMod val="20000"/>
                        <a:lumOff val="80000"/>
                      </a:schemeClr>
                    </a:solidFill>
                  </a:tcPr>
                </a:tc>
                <a:extLst>
                  <a:ext uri="{0D108BD9-81ED-4DB2-BD59-A6C34878D82A}">
                    <a16:rowId xmlns:a16="http://schemas.microsoft.com/office/drawing/2014/main" val="10010"/>
                  </a:ext>
                </a:extLst>
              </a:tr>
              <a:tr h="359735">
                <a:tc>
                  <a:txBody>
                    <a:bodyPr/>
                    <a:lstStyle/>
                    <a:p>
                      <a:r>
                        <a:rPr lang="en-US" sz="1800" u="none" strike="noStrike" kern="1200" baseline="0" dirty="0">
                          <a:latin typeface="Arial"/>
                          <a:cs typeface="Arial"/>
                        </a:rPr>
                        <a:t>Shorter lifetime</a:t>
                      </a:r>
                      <a:endParaRPr lang="en-US" sz="1800" b="0" i="0" u="none" strike="noStrike" kern="1200" baseline="0" dirty="0">
                        <a:solidFill>
                          <a:schemeClr val="dk1"/>
                        </a:solidFill>
                        <a:latin typeface="Arial"/>
                        <a:ea typeface="+mn-ea"/>
                        <a:cs typeface="Arial"/>
                      </a:endParaRPr>
                    </a:p>
                  </a:txBody>
                  <a:tcPr>
                    <a:solidFill>
                      <a:schemeClr val="accent6">
                        <a:lumMod val="20000"/>
                        <a:lumOff val="80000"/>
                      </a:schemeClr>
                    </a:solidFill>
                  </a:tcPr>
                </a:tc>
                <a:extLst>
                  <a:ext uri="{0D108BD9-81ED-4DB2-BD59-A6C34878D82A}">
                    <a16:rowId xmlns:a16="http://schemas.microsoft.com/office/drawing/2014/main" val="10011"/>
                  </a:ext>
                </a:extLst>
              </a:tr>
              <a:tr h="352883">
                <a:tc>
                  <a:txBody>
                    <a:bodyPr/>
                    <a:lstStyle/>
                    <a:p>
                      <a:r>
                        <a:rPr lang="en-US" sz="1800" u="none" strike="noStrike" kern="1200" baseline="0" dirty="0">
                          <a:latin typeface="Arial"/>
                          <a:cs typeface="Arial"/>
                        </a:rPr>
                        <a:t>Expensive</a:t>
                      </a:r>
                      <a:endParaRPr lang="en-US" sz="1800" b="0" i="0" u="none" strike="noStrike" kern="1200" baseline="0" dirty="0">
                        <a:solidFill>
                          <a:schemeClr val="dk1"/>
                        </a:solidFill>
                        <a:latin typeface="Arial"/>
                        <a:ea typeface="+mn-ea"/>
                        <a:cs typeface="Arial"/>
                      </a:endParaRPr>
                    </a:p>
                  </a:txBody>
                  <a:tcPr>
                    <a:solidFill>
                      <a:schemeClr val="accent6">
                        <a:lumMod val="20000"/>
                        <a:lumOff val="80000"/>
                      </a:schemeClr>
                    </a:solidFill>
                  </a:tcPr>
                </a:tc>
                <a:extLst>
                  <a:ext uri="{0D108BD9-81ED-4DB2-BD59-A6C34878D82A}">
                    <a16:rowId xmlns:a16="http://schemas.microsoft.com/office/drawing/2014/main" val="10012"/>
                  </a:ext>
                </a:extLst>
              </a:tr>
            </a:tbl>
          </a:graphicData>
        </a:graphic>
      </p:graphicFrame>
      <p:sp>
        <p:nvSpPr>
          <p:cNvPr id="3" name="TextBox 2"/>
          <p:cNvSpPr txBox="1"/>
          <p:nvPr/>
        </p:nvSpPr>
        <p:spPr>
          <a:xfrm>
            <a:off x="4817306" y="1395660"/>
            <a:ext cx="3366952" cy="369332"/>
          </a:xfrm>
          <a:prstGeom prst="rect">
            <a:avLst/>
          </a:prstGeom>
          <a:noFill/>
        </p:spPr>
        <p:txBody>
          <a:bodyPr wrap="none" rtlCol="0">
            <a:spAutoFit/>
          </a:bodyPr>
          <a:lstStyle/>
          <a:p>
            <a:r>
              <a:rPr lang="en-US" dirty="0">
                <a:latin typeface="Arial"/>
                <a:cs typeface="Arial"/>
              </a:rPr>
              <a:t>Population inversion and cavity</a:t>
            </a:r>
          </a:p>
        </p:txBody>
      </p:sp>
      <p:sp>
        <p:nvSpPr>
          <p:cNvPr id="5" name="TextBox 4"/>
          <p:cNvSpPr txBox="1"/>
          <p:nvPr/>
        </p:nvSpPr>
        <p:spPr>
          <a:xfrm>
            <a:off x="4817306" y="1764992"/>
            <a:ext cx="2250210" cy="369332"/>
          </a:xfrm>
          <a:prstGeom prst="rect">
            <a:avLst/>
          </a:prstGeom>
          <a:noFill/>
        </p:spPr>
        <p:txBody>
          <a:bodyPr wrap="none" rtlCol="0">
            <a:spAutoFit/>
          </a:bodyPr>
          <a:lstStyle/>
          <a:p>
            <a:r>
              <a:rPr lang="en-US" dirty="0">
                <a:latin typeface="Arial"/>
                <a:cs typeface="Arial"/>
              </a:rPr>
              <a:t>Stimulated emission</a:t>
            </a:r>
          </a:p>
        </p:txBody>
      </p:sp>
      <p:sp>
        <p:nvSpPr>
          <p:cNvPr id="6" name="TextBox 5"/>
          <p:cNvSpPr txBox="1"/>
          <p:nvPr/>
        </p:nvSpPr>
        <p:spPr>
          <a:xfrm>
            <a:off x="4817306" y="2502877"/>
            <a:ext cx="3353653" cy="369332"/>
          </a:xfrm>
          <a:prstGeom prst="rect">
            <a:avLst/>
          </a:prstGeom>
          <a:noFill/>
        </p:spPr>
        <p:txBody>
          <a:bodyPr wrap="none" rtlCol="0">
            <a:spAutoFit/>
          </a:bodyPr>
          <a:lstStyle/>
          <a:p>
            <a:r>
              <a:rPr lang="en-US" dirty="0">
                <a:latin typeface="Arial"/>
                <a:cs typeface="Arial"/>
              </a:rPr>
              <a:t>Stimulated emission and cavity</a:t>
            </a:r>
          </a:p>
        </p:txBody>
      </p:sp>
      <p:sp>
        <p:nvSpPr>
          <p:cNvPr id="7" name="TextBox 6"/>
          <p:cNvSpPr txBox="1"/>
          <p:nvPr/>
        </p:nvSpPr>
        <p:spPr>
          <a:xfrm>
            <a:off x="4817306" y="2872209"/>
            <a:ext cx="3841328" cy="369332"/>
          </a:xfrm>
          <a:prstGeom prst="rect">
            <a:avLst/>
          </a:prstGeom>
          <a:noFill/>
        </p:spPr>
        <p:txBody>
          <a:bodyPr wrap="none" rtlCol="0">
            <a:spAutoFit/>
          </a:bodyPr>
          <a:lstStyle/>
          <a:p>
            <a:r>
              <a:rPr lang="en-US" dirty="0">
                <a:latin typeface="Arial"/>
                <a:cs typeface="Arial"/>
              </a:rPr>
              <a:t>Amplification due to cavity with gain</a:t>
            </a:r>
          </a:p>
        </p:txBody>
      </p:sp>
      <p:sp>
        <p:nvSpPr>
          <p:cNvPr id="8" name="TextBox 7"/>
          <p:cNvSpPr txBox="1"/>
          <p:nvPr/>
        </p:nvSpPr>
        <p:spPr>
          <a:xfrm>
            <a:off x="4817306" y="3241541"/>
            <a:ext cx="1422911" cy="369332"/>
          </a:xfrm>
          <a:prstGeom prst="rect">
            <a:avLst/>
          </a:prstGeom>
          <a:noFill/>
        </p:spPr>
        <p:txBody>
          <a:bodyPr wrap="none" rtlCol="0">
            <a:spAutoFit/>
          </a:bodyPr>
          <a:lstStyle/>
          <a:p>
            <a:r>
              <a:rPr lang="en-US" dirty="0">
                <a:latin typeface="Arial"/>
                <a:cs typeface="Arial"/>
              </a:rPr>
              <a:t>Gain &gt; Loss</a:t>
            </a:r>
          </a:p>
        </p:txBody>
      </p:sp>
      <p:sp>
        <p:nvSpPr>
          <p:cNvPr id="10" name="TextBox 9"/>
          <p:cNvSpPr txBox="1"/>
          <p:nvPr/>
        </p:nvSpPr>
        <p:spPr>
          <a:xfrm>
            <a:off x="4817306" y="2154309"/>
            <a:ext cx="1621508" cy="369332"/>
          </a:xfrm>
          <a:prstGeom prst="rect">
            <a:avLst/>
          </a:prstGeom>
          <a:noFill/>
        </p:spPr>
        <p:txBody>
          <a:bodyPr wrap="none" rtlCol="0">
            <a:spAutoFit/>
          </a:bodyPr>
          <a:lstStyle/>
          <a:p>
            <a:r>
              <a:rPr lang="en-US" dirty="0">
                <a:latin typeface="Arial"/>
                <a:cs typeface="Arial"/>
              </a:rPr>
              <a:t>Design, cavity</a:t>
            </a:r>
          </a:p>
        </p:txBody>
      </p:sp>
      <p:sp>
        <p:nvSpPr>
          <p:cNvPr id="11" name="TextBox 10"/>
          <p:cNvSpPr txBox="1"/>
          <p:nvPr/>
        </p:nvSpPr>
        <p:spPr>
          <a:xfrm>
            <a:off x="4830605" y="3961912"/>
            <a:ext cx="1685528" cy="369332"/>
          </a:xfrm>
          <a:prstGeom prst="rect">
            <a:avLst/>
          </a:prstGeom>
          <a:noFill/>
        </p:spPr>
        <p:txBody>
          <a:bodyPr wrap="none" rtlCol="0">
            <a:spAutoFit/>
          </a:bodyPr>
          <a:lstStyle/>
          <a:p>
            <a:r>
              <a:rPr lang="en-US" dirty="0">
                <a:latin typeface="Arial"/>
                <a:cs typeface="Arial"/>
              </a:rPr>
              <a:t>Carrier density</a:t>
            </a:r>
          </a:p>
        </p:txBody>
      </p:sp>
      <p:sp>
        <p:nvSpPr>
          <p:cNvPr id="12" name="TextBox 11"/>
          <p:cNvSpPr txBox="1"/>
          <p:nvPr/>
        </p:nvSpPr>
        <p:spPr>
          <a:xfrm>
            <a:off x="4817306" y="4336547"/>
            <a:ext cx="1300957" cy="369332"/>
          </a:xfrm>
          <a:prstGeom prst="rect">
            <a:avLst/>
          </a:prstGeom>
          <a:noFill/>
        </p:spPr>
        <p:txBody>
          <a:bodyPr wrap="none" rtlCol="0">
            <a:spAutoFit/>
          </a:bodyPr>
          <a:lstStyle/>
          <a:p>
            <a:r>
              <a:rPr lang="en-US" dirty="0">
                <a:latin typeface="Arial"/>
                <a:cs typeface="Arial"/>
              </a:rPr>
              <a:t>Coherency</a:t>
            </a:r>
          </a:p>
        </p:txBody>
      </p:sp>
      <p:sp>
        <p:nvSpPr>
          <p:cNvPr id="13" name="TextBox 12"/>
          <p:cNvSpPr txBox="1"/>
          <p:nvPr/>
        </p:nvSpPr>
        <p:spPr>
          <a:xfrm>
            <a:off x="4817306" y="3592580"/>
            <a:ext cx="1750224" cy="369332"/>
          </a:xfrm>
          <a:prstGeom prst="rect">
            <a:avLst/>
          </a:prstGeom>
          <a:noFill/>
        </p:spPr>
        <p:txBody>
          <a:bodyPr wrap="none" rtlCol="0">
            <a:spAutoFit/>
          </a:bodyPr>
          <a:lstStyle/>
          <a:p>
            <a:r>
              <a:rPr lang="en-US" dirty="0">
                <a:latin typeface="Arial"/>
                <a:cs typeface="Arial"/>
              </a:rPr>
              <a:t>Direct </a:t>
            </a:r>
            <a:r>
              <a:rPr lang="en-US" dirty="0" err="1">
                <a:latin typeface="Arial"/>
                <a:cs typeface="Arial"/>
              </a:rPr>
              <a:t>bandgap</a:t>
            </a:r>
            <a:endParaRPr lang="en-US" dirty="0">
              <a:latin typeface="Arial"/>
              <a:cs typeface="Arial"/>
            </a:endParaRPr>
          </a:p>
        </p:txBody>
      </p:sp>
    </p:spTree>
    <p:extLst>
      <p:ext uri="{BB962C8B-B14F-4D97-AF65-F5344CB8AC3E}">
        <p14:creationId xmlns:p14="http://schemas.microsoft.com/office/powerpoint/2010/main" val="2782016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Laser - Semiconductor Lasers</a:t>
            </a:r>
          </a:p>
        </p:txBody>
      </p:sp>
      <p:pic>
        <p:nvPicPr>
          <p:cNvPr id="4" name="Picture 3"/>
          <p:cNvPicPr>
            <a:picLocks noChangeAspect="1"/>
          </p:cNvPicPr>
          <p:nvPr/>
        </p:nvPicPr>
        <p:blipFill>
          <a:blip r:embed="rId2"/>
          <a:stretch>
            <a:fillRect/>
          </a:stretch>
        </p:blipFill>
        <p:spPr>
          <a:xfrm>
            <a:off x="2270417" y="2688785"/>
            <a:ext cx="4831766" cy="3537431"/>
          </a:xfrm>
          <a:prstGeom prst="rect">
            <a:avLst/>
          </a:prstGeom>
        </p:spPr>
      </p:pic>
      <p:sp>
        <p:nvSpPr>
          <p:cNvPr id="5" name="Rectangle 4"/>
          <p:cNvSpPr/>
          <p:nvPr/>
        </p:nvSpPr>
        <p:spPr>
          <a:xfrm>
            <a:off x="457199" y="934458"/>
            <a:ext cx="8357541" cy="1754327"/>
          </a:xfrm>
          <a:prstGeom prst="rect">
            <a:avLst/>
          </a:prstGeom>
        </p:spPr>
        <p:txBody>
          <a:bodyPr wrap="square">
            <a:spAutoFit/>
          </a:bodyPr>
          <a:lstStyle/>
          <a:p>
            <a:pPr marL="285750" indent="-285750">
              <a:buClr>
                <a:schemeClr val="accent5"/>
              </a:buClr>
              <a:buFont typeface="Wingdings" charset="2"/>
              <a:buChar char="v"/>
            </a:pPr>
            <a:r>
              <a:rPr lang="en-US" dirty="0">
                <a:latin typeface="Arial"/>
                <a:cs typeface="Arial"/>
              </a:rPr>
              <a:t>Invented in 1962</a:t>
            </a:r>
          </a:p>
          <a:p>
            <a:pPr marL="285750" indent="-285750">
              <a:buClr>
                <a:schemeClr val="accent5"/>
              </a:buClr>
              <a:buFont typeface="Wingdings" charset="2"/>
              <a:buChar char="v"/>
            </a:pPr>
            <a:r>
              <a:rPr lang="en-US" dirty="0">
                <a:latin typeface="Arial"/>
                <a:cs typeface="Arial"/>
              </a:rPr>
              <a:t>Room temperature operation,1970</a:t>
            </a:r>
          </a:p>
          <a:p>
            <a:pPr marL="285750" indent="-285750">
              <a:buClr>
                <a:schemeClr val="accent5"/>
              </a:buClr>
              <a:buFont typeface="Wingdings" charset="2"/>
              <a:buChar char="v"/>
            </a:pPr>
            <a:r>
              <a:rPr lang="en-US" dirty="0">
                <a:solidFill>
                  <a:srgbClr val="0000FF"/>
                </a:solidFill>
                <a:latin typeface="Arial"/>
                <a:cs typeface="Arial"/>
              </a:rPr>
              <a:t>III-V elements</a:t>
            </a:r>
            <a:r>
              <a:rPr lang="en-US" dirty="0">
                <a:latin typeface="Arial"/>
                <a:cs typeface="Arial"/>
              </a:rPr>
              <a:t>, most commonly </a:t>
            </a:r>
            <a:r>
              <a:rPr lang="en-US" dirty="0" err="1">
                <a:latin typeface="Arial"/>
                <a:cs typeface="Arial"/>
              </a:rPr>
              <a:t>GaAs</a:t>
            </a:r>
            <a:r>
              <a:rPr lang="en-US" dirty="0">
                <a:latin typeface="Arial"/>
                <a:cs typeface="Arial"/>
              </a:rPr>
              <a:t> or </a:t>
            </a:r>
            <a:r>
              <a:rPr lang="en-US" dirty="0" err="1">
                <a:latin typeface="Arial"/>
                <a:cs typeface="Arial"/>
              </a:rPr>
              <a:t>InP</a:t>
            </a:r>
            <a:endParaRPr lang="en-US" dirty="0">
              <a:latin typeface="Arial"/>
              <a:cs typeface="Arial"/>
            </a:endParaRPr>
          </a:p>
          <a:p>
            <a:pPr marL="285750" indent="-285750">
              <a:buClr>
                <a:schemeClr val="accent5"/>
              </a:buClr>
              <a:buFont typeface="Wingdings" charset="2"/>
              <a:buChar char="v"/>
            </a:pPr>
            <a:r>
              <a:rPr lang="en-US" dirty="0">
                <a:latin typeface="Arial"/>
                <a:cs typeface="Arial"/>
              </a:rPr>
              <a:t>These are </a:t>
            </a:r>
            <a:r>
              <a:rPr lang="en-US" b="1" dirty="0">
                <a:latin typeface="Arial"/>
                <a:cs typeface="Arial"/>
              </a:rPr>
              <a:t>‘</a:t>
            </a:r>
            <a:r>
              <a:rPr lang="en-US" dirty="0">
                <a:latin typeface="Arial"/>
                <a:cs typeface="Arial"/>
              </a:rPr>
              <a:t>exotic</a:t>
            </a:r>
            <a:r>
              <a:rPr lang="en-US" b="1" dirty="0">
                <a:latin typeface="Arial"/>
                <a:cs typeface="Arial"/>
              </a:rPr>
              <a:t>’ </a:t>
            </a:r>
            <a:r>
              <a:rPr lang="en-US" dirty="0">
                <a:latin typeface="Arial"/>
                <a:cs typeface="Arial"/>
              </a:rPr>
              <a:t>materials - fabrication expensive and complex</a:t>
            </a:r>
          </a:p>
          <a:p>
            <a:pPr marL="285750" indent="-285750">
              <a:buClr>
                <a:schemeClr val="accent5"/>
              </a:buClr>
              <a:buFont typeface="Wingdings" charset="2"/>
              <a:buChar char="v"/>
            </a:pPr>
            <a:r>
              <a:rPr lang="en-US" dirty="0">
                <a:latin typeface="Arial"/>
                <a:cs typeface="Arial"/>
              </a:rPr>
              <a:t>Size, reliability, efficiency, and wavelength range make them ideal for optical communications</a:t>
            </a:r>
          </a:p>
        </p:txBody>
      </p:sp>
    </p:spTree>
    <p:extLst>
      <p:ext uri="{BB962C8B-B14F-4D97-AF65-F5344CB8AC3E}">
        <p14:creationId xmlns:p14="http://schemas.microsoft.com/office/powerpoint/2010/main" val="2466028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Various Types of Semiconductor Lasers</a:t>
            </a:r>
          </a:p>
        </p:txBody>
      </p:sp>
      <p:pic>
        <p:nvPicPr>
          <p:cNvPr id="3" name="Picture 2"/>
          <p:cNvPicPr>
            <a:picLocks noChangeAspect="1"/>
          </p:cNvPicPr>
          <p:nvPr/>
        </p:nvPicPr>
        <p:blipFill>
          <a:blip r:embed="rId2"/>
          <a:stretch>
            <a:fillRect/>
          </a:stretch>
        </p:blipFill>
        <p:spPr>
          <a:xfrm>
            <a:off x="1027726" y="888514"/>
            <a:ext cx="7589184" cy="5299652"/>
          </a:xfrm>
          <a:prstGeom prst="rect">
            <a:avLst/>
          </a:prstGeom>
        </p:spPr>
      </p:pic>
      <p:sp>
        <p:nvSpPr>
          <p:cNvPr id="6" name="Rectangle 5"/>
          <p:cNvSpPr/>
          <p:nvPr/>
        </p:nvSpPr>
        <p:spPr>
          <a:xfrm>
            <a:off x="7957528" y="5769749"/>
            <a:ext cx="484499" cy="2789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3438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Laser Structure</a:t>
            </a:r>
          </a:p>
        </p:txBody>
      </p:sp>
      <p:pic>
        <p:nvPicPr>
          <p:cNvPr id="3" name="Picture 2"/>
          <p:cNvPicPr>
            <a:picLocks noChangeAspect="1"/>
          </p:cNvPicPr>
          <p:nvPr/>
        </p:nvPicPr>
        <p:blipFill>
          <a:blip r:embed="rId2"/>
          <a:stretch>
            <a:fillRect/>
          </a:stretch>
        </p:blipFill>
        <p:spPr>
          <a:xfrm>
            <a:off x="1430747" y="858855"/>
            <a:ext cx="6387304" cy="5241812"/>
          </a:xfrm>
          <a:prstGeom prst="rect">
            <a:avLst/>
          </a:prstGeom>
        </p:spPr>
      </p:pic>
    </p:spTree>
    <p:extLst>
      <p:ext uri="{BB962C8B-B14F-4D97-AF65-F5344CB8AC3E}">
        <p14:creationId xmlns:p14="http://schemas.microsoft.com/office/powerpoint/2010/main" val="2581303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Hetero-Structure Laser</a:t>
            </a:r>
          </a:p>
        </p:txBody>
      </p:sp>
      <p:pic>
        <p:nvPicPr>
          <p:cNvPr id="4" name="Picture 3"/>
          <p:cNvPicPr>
            <a:picLocks noChangeAspect="1"/>
          </p:cNvPicPr>
          <p:nvPr/>
        </p:nvPicPr>
        <p:blipFill>
          <a:blip r:embed="rId2"/>
          <a:stretch>
            <a:fillRect/>
          </a:stretch>
        </p:blipFill>
        <p:spPr>
          <a:xfrm>
            <a:off x="555918" y="822153"/>
            <a:ext cx="8260763" cy="5385825"/>
          </a:xfrm>
          <a:prstGeom prst="rect">
            <a:avLst/>
          </a:prstGeom>
        </p:spPr>
      </p:pic>
    </p:spTree>
    <p:extLst>
      <p:ext uri="{BB962C8B-B14F-4D97-AF65-F5344CB8AC3E}">
        <p14:creationId xmlns:p14="http://schemas.microsoft.com/office/powerpoint/2010/main" val="1777641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Hetero</a:t>
            </a:r>
            <a:r>
              <a:rPr lang="en-US"/>
              <a:t>-Structure Laser</a:t>
            </a:r>
            <a:endParaRPr lang="en-US" dirty="0"/>
          </a:p>
        </p:txBody>
      </p:sp>
      <p:pic>
        <p:nvPicPr>
          <p:cNvPr id="3" name="Picture 2"/>
          <p:cNvPicPr>
            <a:picLocks noChangeAspect="1"/>
          </p:cNvPicPr>
          <p:nvPr/>
        </p:nvPicPr>
        <p:blipFill>
          <a:blip r:embed="rId2"/>
          <a:stretch>
            <a:fillRect/>
          </a:stretch>
        </p:blipFill>
        <p:spPr>
          <a:xfrm>
            <a:off x="983843" y="851514"/>
            <a:ext cx="7866521" cy="5095085"/>
          </a:xfrm>
          <a:prstGeom prst="rect">
            <a:avLst/>
          </a:prstGeom>
        </p:spPr>
      </p:pic>
    </p:spTree>
    <p:extLst>
      <p:ext uri="{BB962C8B-B14F-4D97-AF65-F5344CB8AC3E}">
        <p14:creationId xmlns:p14="http://schemas.microsoft.com/office/powerpoint/2010/main" val="1415217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Can You Find Lasers?</a:t>
            </a:r>
          </a:p>
        </p:txBody>
      </p:sp>
      <p:pic>
        <p:nvPicPr>
          <p:cNvPr id="4" name="Picture 3"/>
          <p:cNvPicPr>
            <a:picLocks noChangeAspect="1"/>
          </p:cNvPicPr>
          <p:nvPr/>
        </p:nvPicPr>
        <p:blipFill>
          <a:blip r:embed="rId2"/>
          <a:stretch>
            <a:fillRect/>
          </a:stretch>
        </p:blipFill>
        <p:spPr>
          <a:xfrm>
            <a:off x="5512747" y="4210937"/>
            <a:ext cx="2784873" cy="2085967"/>
          </a:xfrm>
          <a:prstGeom prst="rect">
            <a:avLst/>
          </a:prstGeom>
        </p:spPr>
      </p:pic>
      <p:pic>
        <p:nvPicPr>
          <p:cNvPr id="5" name="Picture 4"/>
          <p:cNvPicPr>
            <a:picLocks noChangeAspect="1"/>
          </p:cNvPicPr>
          <p:nvPr/>
        </p:nvPicPr>
        <p:blipFill>
          <a:blip r:embed="rId3"/>
          <a:stretch>
            <a:fillRect/>
          </a:stretch>
        </p:blipFill>
        <p:spPr>
          <a:xfrm>
            <a:off x="1423929" y="788725"/>
            <a:ext cx="6115563" cy="3436169"/>
          </a:xfrm>
          <a:prstGeom prst="rect">
            <a:avLst/>
          </a:prstGeom>
        </p:spPr>
      </p:pic>
      <p:pic>
        <p:nvPicPr>
          <p:cNvPr id="7" name="Picture 6"/>
          <p:cNvPicPr>
            <a:picLocks noChangeAspect="1"/>
          </p:cNvPicPr>
          <p:nvPr/>
        </p:nvPicPr>
        <p:blipFill>
          <a:blip r:embed="rId4"/>
          <a:stretch>
            <a:fillRect/>
          </a:stretch>
        </p:blipFill>
        <p:spPr>
          <a:xfrm>
            <a:off x="1423929" y="4350150"/>
            <a:ext cx="1938103" cy="1946755"/>
          </a:xfrm>
          <a:prstGeom prst="rect">
            <a:avLst/>
          </a:prstGeom>
        </p:spPr>
      </p:pic>
    </p:spTree>
    <p:extLst>
      <p:ext uri="{BB962C8B-B14F-4D97-AF65-F5344CB8AC3E}">
        <p14:creationId xmlns:p14="http://schemas.microsoft.com/office/powerpoint/2010/main" val="4228876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of Laser Materials: General</a:t>
            </a:r>
          </a:p>
        </p:txBody>
      </p:sp>
      <p:pic>
        <p:nvPicPr>
          <p:cNvPr id="4" name="Picture 3"/>
          <p:cNvPicPr>
            <a:picLocks noChangeAspect="1"/>
          </p:cNvPicPr>
          <p:nvPr/>
        </p:nvPicPr>
        <p:blipFill>
          <a:blip r:embed="rId2"/>
          <a:stretch>
            <a:fillRect/>
          </a:stretch>
        </p:blipFill>
        <p:spPr>
          <a:xfrm>
            <a:off x="2343150" y="1343040"/>
            <a:ext cx="4686300" cy="3191882"/>
          </a:xfrm>
          <a:prstGeom prst="rect">
            <a:avLst/>
          </a:prstGeom>
        </p:spPr>
      </p:pic>
      <p:sp>
        <p:nvSpPr>
          <p:cNvPr id="5" name="Rectangle 4"/>
          <p:cNvSpPr/>
          <p:nvPr/>
        </p:nvSpPr>
        <p:spPr>
          <a:xfrm>
            <a:off x="358983" y="4657412"/>
            <a:ext cx="8483091" cy="1200329"/>
          </a:xfrm>
          <a:prstGeom prst="rect">
            <a:avLst/>
          </a:prstGeom>
        </p:spPr>
        <p:txBody>
          <a:bodyPr wrap="square">
            <a:spAutoFit/>
          </a:bodyPr>
          <a:lstStyle/>
          <a:p>
            <a:endParaRPr lang="en-US" dirty="0">
              <a:latin typeface="Arial"/>
              <a:cs typeface="Arial"/>
            </a:endParaRPr>
          </a:p>
          <a:p>
            <a:pPr marL="285750" indent="-285750">
              <a:buClr>
                <a:schemeClr val="accent5"/>
              </a:buClr>
              <a:buFont typeface="Wingdings" charset="2"/>
              <a:buChar char="v"/>
            </a:pPr>
            <a:r>
              <a:rPr lang="en-US" dirty="0">
                <a:latin typeface="Arial"/>
                <a:cs typeface="Arial"/>
              </a:rPr>
              <a:t>1</a:t>
            </a:r>
            <a:r>
              <a:rPr lang="en-US" baseline="30000" dirty="0">
                <a:latin typeface="Arial"/>
                <a:cs typeface="Arial"/>
              </a:rPr>
              <a:t>st</a:t>
            </a:r>
            <a:r>
              <a:rPr lang="en-US" dirty="0">
                <a:latin typeface="Arial"/>
                <a:cs typeface="Arial"/>
              </a:rPr>
              <a:t> generation 0.8-0.9 </a:t>
            </a:r>
            <a:r>
              <a:rPr lang="en-US" dirty="0" err="1">
                <a:latin typeface="Arial"/>
                <a:cs typeface="Arial"/>
              </a:rPr>
              <a:t>μm</a:t>
            </a:r>
            <a:r>
              <a:rPr lang="en-US" dirty="0">
                <a:latin typeface="Arial"/>
                <a:cs typeface="Arial"/>
              </a:rPr>
              <a:t>, </a:t>
            </a:r>
            <a:r>
              <a:rPr lang="en-US" dirty="0" err="1">
                <a:latin typeface="Arial"/>
                <a:cs typeface="Arial"/>
              </a:rPr>
              <a:t>GaAs</a:t>
            </a:r>
            <a:r>
              <a:rPr lang="en-US" dirty="0">
                <a:latin typeface="Arial"/>
                <a:cs typeface="Arial"/>
              </a:rPr>
              <a:t>/</a:t>
            </a:r>
            <a:r>
              <a:rPr lang="en-US" dirty="0" err="1">
                <a:latin typeface="Arial"/>
                <a:cs typeface="Arial"/>
              </a:rPr>
              <a:t>AlGaAs</a:t>
            </a:r>
            <a:r>
              <a:rPr lang="en-US" dirty="0">
                <a:latin typeface="Arial"/>
                <a:cs typeface="Arial"/>
              </a:rPr>
              <a:t> (lowest loss)</a:t>
            </a:r>
          </a:p>
          <a:p>
            <a:pPr marL="285750" indent="-285750">
              <a:buClr>
                <a:schemeClr val="accent5"/>
              </a:buClr>
              <a:buFont typeface="Wingdings" charset="2"/>
              <a:buChar char="v"/>
            </a:pPr>
            <a:r>
              <a:rPr lang="en-US" dirty="0">
                <a:latin typeface="Arial"/>
                <a:cs typeface="Arial"/>
              </a:rPr>
              <a:t>2</a:t>
            </a:r>
            <a:r>
              <a:rPr lang="en-US" baseline="30000" dirty="0">
                <a:latin typeface="Arial"/>
                <a:cs typeface="Arial"/>
              </a:rPr>
              <a:t>nd</a:t>
            </a:r>
            <a:r>
              <a:rPr lang="en-US" dirty="0">
                <a:latin typeface="Arial"/>
                <a:cs typeface="Arial"/>
              </a:rPr>
              <a:t> generation 1.3 </a:t>
            </a:r>
            <a:r>
              <a:rPr lang="en-US" dirty="0" err="1">
                <a:latin typeface="Arial"/>
                <a:cs typeface="Arial"/>
              </a:rPr>
              <a:t>μm</a:t>
            </a:r>
            <a:r>
              <a:rPr lang="en-US" dirty="0">
                <a:latin typeface="Arial"/>
                <a:cs typeface="Arial"/>
              </a:rPr>
              <a:t> (dispersion-free), </a:t>
            </a:r>
            <a:r>
              <a:rPr lang="en-US" dirty="0" err="1">
                <a:latin typeface="Arial"/>
                <a:cs typeface="Arial"/>
              </a:rPr>
              <a:t>InGaAsP</a:t>
            </a:r>
            <a:r>
              <a:rPr lang="en-US" dirty="0">
                <a:latin typeface="Arial"/>
                <a:cs typeface="Arial"/>
              </a:rPr>
              <a:t>/</a:t>
            </a:r>
            <a:r>
              <a:rPr lang="en-US" dirty="0" err="1">
                <a:latin typeface="Arial"/>
                <a:cs typeface="Arial"/>
              </a:rPr>
              <a:t>InP</a:t>
            </a:r>
            <a:r>
              <a:rPr lang="en-US" dirty="0">
                <a:latin typeface="Arial"/>
                <a:cs typeface="Arial"/>
              </a:rPr>
              <a:t> (Dispersion-shifted fiber)</a:t>
            </a:r>
          </a:p>
          <a:p>
            <a:pPr marL="285750" indent="-285750">
              <a:buClr>
                <a:schemeClr val="accent5"/>
              </a:buClr>
              <a:buFont typeface="Wingdings" charset="2"/>
              <a:buChar char="v"/>
            </a:pPr>
            <a:r>
              <a:rPr lang="en-US" dirty="0">
                <a:latin typeface="Arial"/>
                <a:cs typeface="Arial"/>
              </a:rPr>
              <a:t>3</a:t>
            </a:r>
            <a:r>
              <a:rPr lang="en-US" baseline="30000" dirty="0">
                <a:latin typeface="Arial"/>
                <a:cs typeface="Arial"/>
              </a:rPr>
              <a:t>rd</a:t>
            </a:r>
            <a:r>
              <a:rPr lang="en-US" dirty="0">
                <a:latin typeface="Arial"/>
                <a:cs typeface="Arial"/>
              </a:rPr>
              <a:t> generation 1.55 </a:t>
            </a:r>
            <a:r>
              <a:rPr lang="en-US" dirty="0" err="1">
                <a:latin typeface="Arial"/>
                <a:cs typeface="Arial"/>
              </a:rPr>
              <a:t>μm</a:t>
            </a:r>
            <a:r>
              <a:rPr lang="en-US" dirty="0">
                <a:latin typeface="Arial"/>
                <a:cs typeface="Arial"/>
              </a:rPr>
              <a:t>, </a:t>
            </a:r>
            <a:r>
              <a:rPr lang="en-US" dirty="0" err="1">
                <a:latin typeface="Arial"/>
                <a:cs typeface="Arial"/>
              </a:rPr>
              <a:t>InGaAsP</a:t>
            </a:r>
            <a:r>
              <a:rPr lang="en-US" dirty="0">
                <a:latin typeface="Arial"/>
                <a:cs typeface="Arial"/>
              </a:rPr>
              <a:t>/</a:t>
            </a:r>
            <a:r>
              <a:rPr lang="en-US" dirty="0" err="1">
                <a:latin typeface="Arial"/>
                <a:cs typeface="Arial"/>
              </a:rPr>
              <a:t>InP</a:t>
            </a:r>
            <a:r>
              <a:rPr lang="en-US" dirty="0">
                <a:latin typeface="Arial"/>
                <a:cs typeface="Arial"/>
              </a:rPr>
              <a:t> (EDFA fiber amplifier)</a:t>
            </a:r>
          </a:p>
        </p:txBody>
      </p:sp>
      <p:sp>
        <p:nvSpPr>
          <p:cNvPr id="3" name="Rectangle 2"/>
          <p:cNvSpPr/>
          <p:nvPr/>
        </p:nvSpPr>
        <p:spPr>
          <a:xfrm>
            <a:off x="3195616" y="959638"/>
            <a:ext cx="2981368" cy="369332"/>
          </a:xfrm>
          <a:prstGeom prst="rect">
            <a:avLst/>
          </a:prstGeom>
        </p:spPr>
        <p:txBody>
          <a:bodyPr wrap="none">
            <a:spAutoFit/>
          </a:bodyPr>
          <a:lstStyle/>
          <a:p>
            <a:r>
              <a:rPr lang="en-US" dirty="0">
                <a:solidFill>
                  <a:srgbClr val="0000FF"/>
                </a:solidFill>
                <a:latin typeface="Arial"/>
                <a:cs typeface="Arial"/>
              </a:rPr>
              <a:t>Properties of Optical Fibers</a:t>
            </a:r>
            <a:endParaRPr lang="en-US" dirty="0">
              <a:solidFill>
                <a:srgbClr val="0000FF"/>
              </a:solidFill>
            </a:endParaRPr>
          </a:p>
        </p:txBody>
      </p:sp>
    </p:spTree>
    <p:extLst>
      <p:ext uri="{BB962C8B-B14F-4D97-AF65-F5344CB8AC3E}">
        <p14:creationId xmlns:p14="http://schemas.microsoft.com/office/powerpoint/2010/main" val="833544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of Laser Materials: General</a:t>
            </a:r>
          </a:p>
        </p:txBody>
      </p:sp>
      <p:sp>
        <p:nvSpPr>
          <p:cNvPr id="5" name="Rectangle 4"/>
          <p:cNvSpPr/>
          <p:nvPr/>
        </p:nvSpPr>
        <p:spPr>
          <a:xfrm>
            <a:off x="444754" y="4642419"/>
            <a:ext cx="8483091" cy="1477328"/>
          </a:xfrm>
          <a:prstGeom prst="rect">
            <a:avLst/>
          </a:prstGeom>
        </p:spPr>
        <p:txBody>
          <a:bodyPr wrap="square">
            <a:spAutoFit/>
          </a:bodyPr>
          <a:lstStyle/>
          <a:p>
            <a:pPr marL="285750" indent="-285750">
              <a:buClr>
                <a:schemeClr val="accent5"/>
              </a:buClr>
              <a:buFont typeface="Wingdings" charset="2"/>
              <a:buChar char="v"/>
            </a:pPr>
            <a:r>
              <a:rPr lang="en-US" dirty="0">
                <a:latin typeface="Arial"/>
                <a:cs typeface="Arial"/>
              </a:rPr>
              <a:t>Solid lines are for direct </a:t>
            </a:r>
            <a:r>
              <a:rPr lang="en-US" dirty="0" err="1">
                <a:latin typeface="Arial"/>
                <a:cs typeface="Arial"/>
              </a:rPr>
              <a:t>bandgap</a:t>
            </a:r>
            <a:r>
              <a:rPr lang="en-US" dirty="0">
                <a:latin typeface="Arial"/>
                <a:cs typeface="Arial"/>
              </a:rPr>
              <a:t> alloys whereas dashed lines for indirect </a:t>
            </a:r>
            <a:r>
              <a:rPr lang="en-US" dirty="0" err="1">
                <a:latin typeface="Arial"/>
                <a:cs typeface="Arial"/>
              </a:rPr>
              <a:t>bandgap</a:t>
            </a:r>
            <a:r>
              <a:rPr lang="en-US" dirty="0">
                <a:latin typeface="Arial"/>
                <a:cs typeface="Arial"/>
              </a:rPr>
              <a:t> alloys.</a:t>
            </a:r>
          </a:p>
          <a:p>
            <a:pPr marL="285750" indent="-285750">
              <a:buClr>
                <a:schemeClr val="accent5"/>
              </a:buClr>
              <a:buFont typeface="Wingdings" charset="2"/>
              <a:buChar char="v"/>
            </a:pPr>
            <a:r>
              <a:rPr lang="en-US" dirty="0">
                <a:latin typeface="Arial"/>
                <a:cs typeface="Arial"/>
              </a:rPr>
              <a:t>Regions between lines represent quaternary alloys. </a:t>
            </a:r>
          </a:p>
          <a:p>
            <a:pPr marL="285750" indent="-285750">
              <a:buClr>
                <a:schemeClr val="accent5"/>
              </a:buClr>
              <a:buFont typeface="Wingdings" charset="2"/>
              <a:buChar char="v"/>
            </a:pPr>
            <a:r>
              <a:rPr lang="en-US" dirty="0">
                <a:latin typeface="Arial"/>
                <a:cs typeface="Arial"/>
              </a:rPr>
              <a:t>The line from X to </a:t>
            </a:r>
            <a:r>
              <a:rPr lang="en-US" dirty="0" err="1">
                <a:latin typeface="Arial"/>
                <a:cs typeface="Arial"/>
              </a:rPr>
              <a:t>InP</a:t>
            </a:r>
            <a:r>
              <a:rPr lang="en-US" dirty="0">
                <a:latin typeface="Arial"/>
                <a:cs typeface="Arial"/>
              </a:rPr>
              <a:t> represents quaternary alloys In1-xGaxAs1-yPy made from In0.535Ga0.465As and </a:t>
            </a:r>
            <a:r>
              <a:rPr lang="en-US" dirty="0" err="1">
                <a:latin typeface="Arial"/>
                <a:cs typeface="Arial"/>
              </a:rPr>
              <a:t>InP</a:t>
            </a:r>
            <a:r>
              <a:rPr lang="en-US" dirty="0">
                <a:latin typeface="Arial"/>
                <a:cs typeface="Arial"/>
              </a:rPr>
              <a:t> which are lattice matched to </a:t>
            </a:r>
            <a:r>
              <a:rPr lang="en-US" dirty="0" err="1">
                <a:latin typeface="Arial"/>
                <a:cs typeface="Arial"/>
              </a:rPr>
              <a:t>InP</a:t>
            </a:r>
            <a:r>
              <a:rPr lang="en-US" dirty="0">
                <a:latin typeface="Arial"/>
                <a:cs typeface="Arial"/>
              </a:rPr>
              <a:t>.</a:t>
            </a:r>
          </a:p>
        </p:txBody>
      </p:sp>
      <p:pic>
        <p:nvPicPr>
          <p:cNvPr id="3" name="Picture 2"/>
          <p:cNvPicPr>
            <a:picLocks noChangeAspect="1"/>
          </p:cNvPicPr>
          <p:nvPr/>
        </p:nvPicPr>
        <p:blipFill>
          <a:blip r:embed="rId2"/>
          <a:stretch>
            <a:fillRect/>
          </a:stretch>
        </p:blipFill>
        <p:spPr>
          <a:xfrm>
            <a:off x="2285542" y="1487084"/>
            <a:ext cx="4745070" cy="3011444"/>
          </a:xfrm>
          <a:prstGeom prst="rect">
            <a:avLst/>
          </a:prstGeom>
        </p:spPr>
      </p:pic>
      <p:sp>
        <p:nvSpPr>
          <p:cNvPr id="4" name="Rectangle 3"/>
          <p:cNvSpPr/>
          <p:nvPr/>
        </p:nvSpPr>
        <p:spPr>
          <a:xfrm>
            <a:off x="1097315" y="756086"/>
            <a:ext cx="6914445" cy="646331"/>
          </a:xfrm>
          <a:prstGeom prst="rect">
            <a:avLst/>
          </a:prstGeom>
        </p:spPr>
        <p:txBody>
          <a:bodyPr wrap="square">
            <a:spAutoFit/>
          </a:bodyPr>
          <a:lstStyle/>
          <a:p>
            <a:pPr algn="ctr">
              <a:buClr>
                <a:schemeClr val="accent5"/>
              </a:buClr>
            </a:pPr>
            <a:r>
              <a:rPr lang="en-US" dirty="0" err="1">
                <a:solidFill>
                  <a:srgbClr val="0000FF"/>
                </a:solidFill>
                <a:latin typeface="Arial"/>
                <a:cs typeface="Arial"/>
              </a:rPr>
              <a:t>Bandgap</a:t>
            </a:r>
            <a:r>
              <a:rPr lang="en-US" dirty="0">
                <a:solidFill>
                  <a:srgbClr val="0000FF"/>
                </a:solidFill>
                <a:latin typeface="Arial"/>
                <a:cs typeface="Arial"/>
              </a:rPr>
              <a:t> energy </a:t>
            </a:r>
            <a:r>
              <a:rPr lang="en-US" dirty="0" err="1">
                <a:solidFill>
                  <a:srgbClr val="0000FF"/>
                </a:solidFill>
                <a:latin typeface="Arial"/>
                <a:cs typeface="Arial"/>
              </a:rPr>
              <a:t>E</a:t>
            </a:r>
            <a:r>
              <a:rPr lang="en-US" baseline="-25000" dirty="0" err="1">
                <a:solidFill>
                  <a:srgbClr val="0000FF"/>
                </a:solidFill>
                <a:latin typeface="Arial"/>
                <a:cs typeface="Arial"/>
              </a:rPr>
              <a:t>g</a:t>
            </a:r>
            <a:r>
              <a:rPr lang="en-US" dirty="0">
                <a:solidFill>
                  <a:srgbClr val="0000FF"/>
                </a:solidFill>
                <a:latin typeface="Arial"/>
                <a:cs typeface="Arial"/>
              </a:rPr>
              <a:t> and lattice constant a for various III-V alloys of </a:t>
            </a:r>
            <a:r>
              <a:rPr lang="en-US" dirty="0" err="1">
                <a:solidFill>
                  <a:srgbClr val="0000FF"/>
                </a:solidFill>
                <a:latin typeface="Arial"/>
                <a:cs typeface="Arial"/>
              </a:rPr>
              <a:t>GaP</a:t>
            </a:r>
            <a:r>
              <a:rPr lang="en-US" dirty="0">
                <a:solidFill>
                  <a:srgbClr val="0000FF"/>
                </a:solidFill>
                <a:latin typeface="Arial"/>
                <a:cs typeface="Arial"/>
              </a:rPr>
              <a:t>, </a:t>
            </a:r>
            <a:r>
              <a:rPr lang="en-US" dirty="0" err="1">
                <a:solidFill>
                  <a:srgbClr val="0000FF"/>
                </a:solidFill>
                <a:latin typeface="Arial"/>
                <a:cs typeface="Arial"/>
              </a:rPr>
              <a:t>GaAs</a:t>
            </a:r>
            <a:r>
              <a:rPr lang="en-US" dirty="0">
                <a:solidFill>
                  <a:srgbClr val="0000FF"/>
                </a:solidFill>
                <a:latin typeface="Arial"/>
                <a:cs typeface="Arial"/>
              </a:rPr>
              <a:t>, </a:t>
            </a:r>
            <a:r>
              <a:rPr lang="en-US" dirty="0" err="1">
                <a:solidFill>
                  <a:srgbClr val="0000FF"/>
                </a:solidFill>
                <a:latin typeface="Arial"/>
                <a:cs typeface="Arial"/>
              </a:rPr>
              <a:t>InP</a:t>
            </a:r>
            <a:r>
              <a:rPr lang="en-US" dirty="0">
                <a:solidFill>
                  <a:srgbClr val="0000FF"/>
                </a:solidFill>
                <a:latin typeface="Arial"/>
                <a:cs typeface="Arial"/>
              </a:rPr>
              <a:t> and </a:t>
            </a:r>
            <a:r>
              <a:rPr lang="en-US" dirty="0" err="1">
                <a:solidFill>
                  <a:srgbClr val="0000FF"/>
                </a:solidFill>
                <a:latin typeface="Arial"/>
                <a:cs typeface="Arial"/>
              </a:rPr>
              <a:t>InAs</a:t>
            </a:r>
            <a:r>
              <a:rPr lang="en-US" dirty="0">
                <a:solidFill>
                  <a:srgbClr val="0000FF"/>
                </a:solidFill>
                <a:latin typeface="Arial"/>
                <a:cs typeface="Arial"/>
              </a:rPr>
              <a:t>. </a:t>
            </a:r>
          </a:p>
        </p:txBody>
      </p:sp>
    </p:spTree>
    <p:extLst>
      <p:ext uri="{BB962C8B-B14F-4D97-AF65-F5344CB8AC3E}">
        <p14:creationId xmlns:p14="http://schemas.microsoft.com/office/powerpoint/2010/main" val="64765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Laser: Stripe Geometry</a:t>
            </a:r>
          </a:p>
        </p:txBody>
      </p:sp>
      <p:pic>
        <p:nvPicPr>
          <p:cNvPr id="4" name="Picture 3"/>
          <p:cNvPicPr>
            <a:picLocks noChangeAspect="1"/>
          </p:cNvPicPr>
          <p:nvPr/>
        </p:nvPicPr>
        <p:blipFill>
          <a:blip r:embed="rId2"/>
          <a:stretch>
            <a:fillRect/>
          </a:stretch>
        </p:blipFill>
        <p:spPr>
          <a:xfrm>
            <a:off x="778134" y="855096"/>
            <a:ext cx="7509734" cy="5382904"/>
          </a:xfrm>
          <a:prstGeom prst="rect">
            <a:avLst/>
          </a:prstGeom>
        </p:spPr>
      </p:pic>
      <p:sp>
        <p:nvSpPr>
          <p:cNvPr id="6" name="Rounded Rectangle 5"/>
          <p:cNvSpPr/>
          <p:nvPr/>
        </p:nvSpPr>
        <p:spPr>
          <a:xfrm>
            <a:off x="7964869" y="6078056"/>
            <a:ext cx="491840" cy="159944"/>
          </a:xfrm>
          <a:prstGeom prst="round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96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00" y="179678"/>
            <a:ext cx="8913100" cy="466400"/>
          </a:xfrm>
        </p:spPr>
        <p:txBody>
          <a:bodyPr/>
          <a:lstStyle/>
          <a:p>
            <a:r>
              <a:rPr lang="en-US" dirty="0"/>
              <a:t>Laser Packaging</a:t>
            </a:r>
          </a:p>
        </p:txBody>
      </p:sp>
      <p:pic>
        <p:nvPicPr>
          <p:cNvPr id="4" name="Picture 3"/>
          <p:cNvPicPr>
            <a:picLocks noChangeAspect="1"/>
          </p:cNvPicPr>
          <p:nvPr/>
        </p:nvPicPr>
        <p:blipFill>
          <a:blip r:embed="rId2"/>
          <a:stretch>
            <a:fillRect/>
          </a:stretch>
        </p:blipFill>
        <p:spPr>
          <a:xfrm>
            <a:off x="2016344" y="796664"/>
            <a:ext cx="5651405" cy="5442886"/>
          </a:xfrm>
          <a:prstGeom prst="rect">
            <a:avLst/>
          </a:prstGeom>
        </p:spPr>
      </p:pic>
    </p:spTree>
    <p:extLst>
      <p:ext uri="{BB962C8B-B14F-4D97-AF65-F5344CB8AC3E}">
        <p14:creationId xmlns:p14="http://schemas.microsoft.com/office/powerpoint/2010/main" val="529413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 Image of a Laser</a:t>
            </a:r>
          </a:p>
        </p:txBody>
      </p:sp>
      <p:sp>
        <p:nvSpPr>
          <p:cNvPr id="6" name="Rectangle 5"/>
          <p:cNvSpPr/>
          <p:nvPr/>
        </p:nvSpPr>
        <p:spPr>
          <a:xfrm>
            <a:off x="3303402" y="6048694"/>
            <a:ext cx="5733237" cy="2789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7F7F7F"/>
                </a:solidFill>
                <a:latin typeface="Arial"/>
                <a:cs typeface="Arial"/>
              </a:rPr>
              <a:t>http://</a:t>
            </a:r>
            <a:r>
              <a:rPr lang="en-US" sz="1200" dirty="0" err="1">
                <a:solidFill>
                  <a:srgbClr val="7F7F7F"/>
                </a:solidFill>
                <a:latin typeface="Arial"/>
                <a:cs typeface="Arial"/>
              </a:rPr>
              <a:t>www.novuslight.com</a:t>
            </a:r>
            <a:r>
              <a:rPr lang="en-US" sz="1200" dirty="0">
                <a:solidFill>
                  <a:srgbClr val="7F7F7F"/>
                </a:solidFill>
                <a:latin typeface="Arial"/>
                <a:cs typeface="Arial"/>
              </a:rPr>
              <a:t>/the-world-s-most-powerful-terahertz-laser_N2262.html</a:t>
            </a:r>
          </a:p>
        </p:txBody>
      </p:sp>
      <p:pic>
        <p:nvPicPr>
          <p:cNvPr id="4" name="Picture 3"/>
          <p:cNvPicPr>
            <a:picLocks noChangeAspect="1"/>
          </p:cNvPicPr>
          <p:nvPr/>
        </p:nvPicPr>
        <p:blipFill>
          <a:blip r:embed="rId2"/>
          <a:stretch>
            <a:fillRect/>
          </a:stretch>
        </p:blipFill>
        <p:spPr>
          <a:xfrm>
            <a:off x="1235138" y="1021635"/>
            <a:ext cx="5456623" cy="5027059"/>
          </a:xfrm>
          <a:prstGeom prst="rect">
            <a:avLst/>
          </a:prstGeom>
        </p:spPr>
      </p:pic>
      <p:pic>
        <p:nvPicPr>
          <p:cNvPr id="5" name="Picture 4"/>
          <p:cNvPicPr>
            <a:picLocks noChangeAspect="1"/>
          </p:cNvPicPr>
          <p:nvPr/>
        </p:nvPicPr>
        <p:blipFill>
          <a:blip r:embed="rId3"/>
          <a:stretch>
            <a:fillRect/>
          </a:stretch>
        </p:blipFill>
        <p:spPr>
          <a:xfrm>
            <a:off x="5139123" y="822873"/>
            <a:ext cx="3810000" cy="1879600"/>
          </a:xfrm>
          <a:prstGeom prst="rect">
            <a:avLst/>
          </a:prstGeom>
        </p:spPr>
      </p:pic>
    </p:spTree>
    <p:extLst>
      <p:ext uri="{BB962C8B-B14F-4D97-AF65-F5344CB8AC3E}">
        <p14:creationId xmlns:p14="http://schemas.microsoft.com/office/powerpoint/2010/main" val="2528373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Photonic Integrated Circuits</a:t>
            </a:r>
          </a:p>
        </p:txBody>
      </p:sp>
      <p:sp>
        <p:nvSpPr>
          <p:cNvPr id="6" name="Rectangle 5"/>
          <p:cNvSpPr/>
          <p:nvPr/>
        </p:nvSpPr>
        <p:spPr>
          <a:xfrm>
            <a:off x="7957528" y="5769749"/>
            <a:ext cx="484499" cy="27894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1070093" y="1490134"/>
            <a:ext cx="6719240" cy="4069940"/>
          </a:xfrm>
          <a:prstGeom prst="rect">
            <a:avLst/>
          </a:prstGeom>
        </p:spPr>
      </p:pic>
      <p:sp>
        <p:nvSpPr>
          <p:cNvPr id="5" name="TextBox 4"/>
          <p:cNvSpPr txBox="1"/>
          <p:nvPr/>
        </p:nvSpPr>
        <p:spPr>
          <a:xfrm>
            <a:off x="7487711" y="5930093"/>
            <a:ext cx="1536411" cy="369332"/>
          </a:xfrm>
          <a:prstGeom prst="rect">
            <a:avLst/>
          </a:prstGeom>
          <a:noFill/>
        </p:spPr>
        <p:txBody>
          <a:bodyPr wrap="none" rtlCol="0">
            <a:spAutoFit/>
          </a:bodyPr>
          <a:lstStyle/>
          <a:p>
            <a:r>
              <a:rPr lang="en-US" dirty="0"/>
              <a:t>IEEE Spectrum</a:t>
            </a:r>
          </a:p>
        </p:txBody>
      </p:sp>
    </p:spTree>
    <p:extLst>
      <p:ext uri="{BB962C8B-B14F-4D97-AF65-F5344CB8AC3E}">
        <p14:creationId xmlns:p14="http://schemas.microsoft.com/office/powerpoint/2010/main" val="3954937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00" y="179678"/>
            <a:ext cx="8913100" cy="466400"/>
          </a:xfrm>
        </p:spPr>
        <p:txBody>
          <a:bodyPr/>
          <a:lstStyle/>
          <a:p>
            <a:r>
              <a:rPr lang="en-US" dirty="0"/>
              <a:t>Laser Packaging</a:t>
            </a:r>
          </a:p>
        </p:txBody>
      </p:sp>
      <p:pic>
        <p:nvPicPr>
          <p:cNvPr id="3" name="Picture 2"/>
          <p:cNvPicPr>
            <a:picLocks noChangeAspect="1"/>
          </p:cNvPicPr>
          <p:nvPr/>
        </p:nvPicPr>
        <p:blipFill>
          <a:blip r:embed="rId2"/>
          <a:stretch>
            <a:fillRect/>
          </a:stretch>
        </p:blipFill>
        <p:spPr>
          <a:xfrm>
            <a:off x="313566" y="1086416"/>
            <a:ext cx="8745467" cy="4889511"/>
          </a:xfrm>
          <a:prstGeom prst="rect">
            <a:avLst/>
          </a:prstGeom>
        </p:spPr>
      </p:pic>
    </p:spTree>
    <p:extLst>
      <p:ext uri="{BB962C8B-B14F-4D97-AF65-F5344CB8AC3E}">
        <p14:creationId xmlns:p14="http://schemas.microsoft.com/office/powerpoint/2010/main" val="1426864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00" y="179678"/>
            <a:ext cx="8913100" cy="466400"/>
          </a:xfrm>
        </p:spPr>
        <p:txBody>
          <a:bodyPr/>
          <a:lstStyle/>
          <a:p>
            <a:r>
              <a:rPr lang="en-US" dirty="0"/>
              <a:t>Other Types of Laser – Fiber Laser</a:t>
            </a:r>
          </a:p>
        </p:txBody>
      </p:sp>
      <p:sp>
        <p:nvSpPr>
          <p:cNvPr id="4" name="Rectangle 3"/>
          <p:cNvSpPr/>
          <p:nvPr/>
        </p:nvSpPr>
        <p:spPr>
          <a:xfrm>
            <a:off x="377537" y="939611"/>
            <a:ext cx="8490465" cy="2031325"/>
          </a:xfrm>
          <a:prstGeom prst="rect">
            <a:avLst/>
          </a:prstGeom>
        </p:spPr>
        <p:txBody>
          <a:bodyPr wrap="square">
            <a:spAutoFit/>
          </a:bodyPr>
          <a:lstStyle/>
          <a:p>
            <a:pPr marL="285750" indent="-285750">
              <a:buClr>
                <a:schemeClr val="accent5"/>
              </a:buClr>
              <a:buFont typeface="Wingdings" charset="2"/>
              <a:buChar char="v"/>
            </a:pPr>
            <a:r>
              <a:rPr lang="en-US" b="1" dirty="0">
                <a:solidFill>
                  <a:srgbClr val="4F81BD"/>
                </a:solidFill>
                <a:latin typeface="Arial"/>
                <a:cs typeface="Arial"/>
              </a:rPr>
              <a:t>Mode Locked Fiber Laser</a:t>
            </a:r>
            <a:r>
              <a:rPr lang="en-US" dirty="0">
                <a:latin typeface="Arial"/>
                <a:cs typeface="Arial"/>
              </a:rPr>
              <a:t> generates pulses from a cavity.</a:t>
            </a:r>
          </a:p>
          <a:p>
            <a:pPr marL="285750" indent="-285750">
              <a:buClr>
                <a:schemeClr val="accent5"/>
              </a:buClr>
              <a:buFont typeface="Wingdings" charset="2"/>
              <a:buChar char="v"/>
            </a:pPr>
            <a:r>
              <a:rPr lang="en-US" dirty="0">
                <a:latin typeface="Arial"/>
                <a:cs typeface="Arial"/>
              </a:rPr>
              <a:t>For </a:t>
            </a:r>
            <a:r>
              <a:rPr lang="en-US" dirty="0" err="1">
                <a:latin typeface="Arial"/>
                <a:cs typeface="Arial"/>
              </a:rPr>
              <a:t>ultrashort</a:t>
            </a:r>
            <a:r>
              <a:rPr lang="en-US" dirty="0">
                <a:latin typeface="Arial"/>
                <a:cs typeface="Arial"/>
              </a:rPr>
              <a:t> pulse generation via active or passive mode locking.</a:t>
            </a:r>
          </a:p>
          <a:p>
            <a:pPr marL="285750" indent="-285750">
              <a:buClr>
                <a:schemeClr val="accent5"/>
              </a:buClr>
              <a:buFont typeface="Wingdings" charset="2"/>
              <a:buChar char="v"/>
            </a:pPr>
            <a:r>
              <a:rPr lang="en-US" dirty="0">
                <a:latin typeface="Arial"/>
                <a:cs typeface="Arial"/>
              </a:rPr>
              <a:t>Pulse duration in the order of 10</a:t>
            </a:r>
            <a:r>
              <a:rPr lang="en-US" baseline="30000" dirty="0">
                <a:latin typeface="Arial"/>
                <a:cs typeface="Arial"/>
              </a:rPr>
              <a:t>-12 </a:t>
            </a:r>
            <a:r>
              <a:rPr lang="en-US" dirty="0">
                <a:latin typeface="Arial"/>
                <a:cs typeface="Arial"/>
              </a:rPr>
              <a:t>-10</a:t>
            </a:r>
            <a:r>
              <a:rPr lang="en-US" baseline="30000" dirty="0">
                <a:latin typeface="Arial"/>
                <a:cs typeface="Arial"/>
              </a:rPr>
              <a:t>-15 </a:t>
            </a:r>
            <a:r>
              <a:rPr lang="en-US" dirty="0">
                <a:latin typeface="Arial"/>
                <a:cs typeface="Arial"/>
              </a:rPr>
              <a:t>second.</a:t>
            </a:r>
          </a:p>
          <a:p>
            <a:pPr marL="285750" indent="-285750">
              <a:buClr>
                <a:schemeClr val="accent5"/>
              </a:buClr>
              <a:buFont typeface="Wingdings" charset="2"/>
              <a:buChar char="v"/>
            </a:pPr>
            <a:r>
              <a:rPr lang="en-US" dirty="0">
                <a:latin typeface="Arial"/>
                <a:cs typeface="Arial"/>
              </a:rPr>
              <a:t>Active methods typically involve using an external signal to induce a modulation of the </a:t>
            </a:r>
            <a:r>
              <a:rPr lang="en-US" dirty="0" err="1">
                <a:latin typeface="Arial"/>
                <a:cs typeface="Arial"/>
              </a:rPr>
              <a:t>intracavity</a:t>
            </a:r>
            <a:r>
              <a:rPr lang="en-US" dirty="0">
                <a:latin typeface="Arial"/>
                <a:cs typeface="Arial"/>
              </a:rPr>
              <a:t> light. </a:t>
            </a:r>
          </a:p>
          <a:p>
            <a:pPr marL="285750" indent="-285750">
              <a:buClr>
                <a:schemeClr val="accent5"/>
              </a:buClr>
              <a:buFont typeface="Wingdings" charset="2"/>
              <a:buChar char="v"/>
            </a:pPr>
            <a:r>
              <a:rPr lang="en-US" dirty="0">
                <a:latin typeface="Arial"/>
                <a:cs typeface="Arial"/>
              </a:rPr>
              <a:t>Passive methods do not use an external signal, but rely on placing some element into the laser cavity which causes self-modulation of the light</a:t>
            </a:r>
          </a:p>
        </p:txBody>
      </p:sp>
      <p:pic>
        <p:nvPicPr>
          <p:cNvPr id="5" name="Picture 4"/>
          <p:cNvPicPr>
            <a:picLocks noChangeAspect="1"/>
          </p:cNvPicPr>
          <p:nvPr/>
        </p:nvPicPr>
        <p:blipFill>
          <a:blip r:embed="rId2"/>
          <a:stretch>
            <a:fillRect/>
          </a:stretch>
        </p:blipFill>
        <p:spPr>
          <a:xfrm>
            <a:off x="2340990" y="3293934"/>
            <a:ext cx="4427095" cy="2406964"/>
          </a:xfrm>
          <a:prstGeom prst="rect">
            <a:avLst/>
          </a:prstGeom>
        </p:spPr>
      </p:pic>
    </p:spTree>
    <p:extLst>
      <p:ext uri="{BB962C8B-B14F-4D97-AF65-F5344CB8AC3E}">
        <p14:creationId xmlns:p14="http://schemas.microsoft.com/office/powerpoint/2010/main" val="3040817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00" y="179678"/>
            <a:ext cx="8913100" cy="466400"/>
          </a:xfrm>
        </p:spPr>
        <p:txBody>
          <a:bodyPr/>
          <a:lstStyle/>
          <a:p>
            <a:r>
              <a:rPr lang="en-US" dirty="0"/>
              <a:t>Other Types of Laser</a:t>
            </a:r>
          </a:p>
        </p:txBody>
      </p:sp>
      <p:sp>
        <p:nvSpPr>
          <p:cNvPr id="4" name="Rectangle 3"/>
          <p:cNvSpPr/>
          <p:nvPr/>
        </p:nvSpPr>
        <p:spPr>
          <a:xfrm>
            <a:off x="230900" y="939611"/>
            <a:ext cx="8913100" cy="2031325"/>
          </a:xfrm>
          <a:prstGeom prst="rect">
            <a:avLst/>
          </a:prstGeom>
        </p:spPr>
        <p:txBody>
          <a:bodyPr wrap="square">
            <a:spAutoFit/>
          </a:bodyPr>
          <a:lstStyle/>
          <a:p>
            <a:pPr marL="285750" indent="-285750">
              <a:buClr>
                <a:schemeClr val="accent5"/>
              </a:buClr>
              <a:buFont typeface="Wingdings" charset="2"/>
              <a:buChar char="v"/>
            </a:pPr>
            <a:r>
              <a:rPr lang="en-US" b="1" dirty="0">
                <a:solidFill>
                  <a:srgbClr val="4F81BD"/>
                </a:solidFill>
                <a:latin typeface="Arial"/>
                <a:cs typeface="Arial"/>
              </a:rPr>
              <a:t>Tunable Laser</a:t>
            </a:r>
            <a:r>
              <a:rPr lang="en-US" dirty="0">
                <a:latin typeface="Arial"/>
                <a:cs typeface="Arial"/>
              </a:rPr>
              <a:t> can be achieved by:</a:t>
            </a:r>
          </a:p>
          <a:p>
            <a:pPr marL="742950" lvl="1" indent="-285750">
              <a:buClr>
                <a:schemeClr val="accent5"/>
              </a:buClr>
              <a:buFont typeface="Courier New"/>
              <a:buChar char="o"/>
            </a:pPr>
            <a:r>
              <a:rPr lang="en-US" dirty="0">
                <a:latin typeface="Arial"/>
                <a:cs typeface="Arial"/>
              </a:rPr>
              <a:t>External laser cavity containing a tunable wavelength filter</a:t>
            </a:r>
          </a:p>
          <a:p>
            <a:pPr lvl="1">
              <a:buClr>
                <a:schemeClr val="accent5"/>
              </a:buClr>
            </a:pPr>
            <a:r>
              <a:rPr lang="en-US" dirty="0">
                <a:latin typeface="Arial"/>
                <a:cs typeface="Arial"/>
              </a:rPr>
              <a:t>e.g. </a:t>
            </a:r>
            <a:r>
              <a:rPr lang="en-US" dirty="0" err="1">
                <a:latin typeface="Arial"/>
                <a:cs typeface="Arial"/>
              </a:rPr>
              <a:t>Fabry</a:t>
            </a:r>
            <a:r>
              <a:rPr lang="en-US" dirty="0">
                <a:latin typeface="Arial"/>
                <a:cs typeface="Arial"/>
              </a:rPr>
              <a:t>-Perot filter, diffraction grating, electro-optic filter, acousto-optic filter</a:t>
            </a:r>
          </a:p>
          <a:p>
            <a:pPr marL="742950" lvl="1" indent="-285750">
              <a:buClr>
                <a:schemeClr val="accent5"/>
              </a:buClr>
              <a:buFont typeface="Courier New"/>
              <a:buChar char="o"/>
            </a:pPr>
            <a:endParaRPr lang="en-US" dirty="0">
              <a:latin typeface="Arial"/>
              <a:cs typeface="Arial"/>
            </a:endParaRPr>
          </a:p>
          <a:p>
            <a:pPr marL="742950" lvl="1" indent="-285750">
              <a:buClr>
                <a:schemeClr val="accent5"/>
              </a:buClr>
              <a:buFont typeface="Courier New"/>
              <a:buChar char="o"/>
            </a:pPr>
            <a:r>
              <a:rPr lang="en-US" dirty="0">
                <a:latin typeface="Arial"/>
                <a:cs typeface="Arial"/>
              </a:rPr>
              <a:t>Multi-electrode DFB and DBR lasers</a:t>
            </a:r>
          </a:p>
          <a:p>
            <a:pPr marL="742950" lvl="1" indent="-285750">
              <a:buClr>
                <a:schemeClr val="accent5"/>
              </a:buClr>
              <a:buFont typeface="Courier New"/>
              <a:buChar char="o"/>
            </a:pPr>
            <a:endParaRPr lang="en-US" dirty="0">
              <a:latin typeface="Arial"/>
              <a:cs typeface="Arial"/>
            </a:endParaRPr>
          </a:p>
          <a:p>
            <a:pPr marL="285750" indent="-285750">
              <a:buClr>
                <a:schemeClr val="accent5"/>
              </a:buClr>
              <a:buFont typeface="Wingdings" charset="2"/>
              <a:buChar char="v"/>
            </a:pPr>
            <a:r>
              <a:rPr lang="en-US" dirty="0">
                <a:latin typeface="Arial"/>
                <a:cs typeface="Arial"/>
              </a:rPr>
              <a:t>The filter/grating </a:t>
            </a:r>
            <a:r>
              <a:rPr lang="en-US" dirty="0" err="1">
                <a:latin typeface="Arial"/>
                <a:cs typeface="Arial"/>
              </a:rPr>
              <a:t>demultiplex</a:t>
            </a:r>
            <a:r>
              <a:rPr lang="en-US" dirty="0">
                <a:latin typeface="Arial"/>
                <a:cs typeface="Arial"/>
              </a:rPr>
              <a:t> or filter different wavelength according, and is tunable</a:t>
            </a:r>
          </a:p>
        </p:txBody>
      </p:sp>
      <p:pic>
        <p:nvPicPr>
          <p:cNvPr id="3" name="Picture 2"/>
          <p:cNvPicPr>
            <a:picLocks noChangeAspect="1"/>
          </p:cNvPicPr>
          <p:nvPr/>
        </p:nvPicPr>
        <p:blipFill>
          <a:blip r:embed="rId2"/>
          <a:stretch>
            <a:fillRect/>
          </a:stretch>
        </p:blipFill>
        <p:spPr>
          <a:xfrm>
            <a:off x="724623" y="3097608"/>
            <a:ext cx="7659830" cy="3017207"/>
          </a:xfrm>
          <a:prstGeom prst="rect">
            <a:avLst/>
          </a:prstGeom>
        </p:spPr>
      </p:pic>
    </p:spTree>
    <p:extLst>
      <p:ext uri="{BB962C8B-B14F-4D97-AF65-F5344CB8AC3E}">
        <p14:creationId xmlns:p14="http://schemas.microsoft.com/office/powerpoint/2010/main" val="786059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488" y="2596961"/>
            <a:ext cx="8913100" cy="1015663"/>
          </a:xfrm>
          <a:prstGeom prst="rect">
            <a:avLst/>
          </a:prstGeom>
        </p:spPr>
        <p:txBody>
          <a:bodyPr wrap="square">
            <a:spAutoFit/>
          </a:bodyPr>
          <a:lstStyle/>
          <a:p>
            <a:pPr algn="ctr">
              <a:buClr>
                <a:schemeClr val="accent5"/>
              </a:buClr>
            </a:pPr>
            <a:r>
              <a:rPr lang="en-US" sz="3000" b="1" dirty="0">
                <a:solidFill>
                  <a:srgbClr val="4F81BD"/>
                </a:solidFill>
                <a:latin typeface="Arial"/>
                <a:cs typeface="Arial"/>
              </a:rPr>
              <a:t>Homework 1 is post in </a:t>
            </a:r>
            <a:r>
              <a:rPr lang="en-US" sz="3000" b="1" dirty="0" err="1">
                <a:solidFill>
                  <a:srgbClr val="4F81BD"/>
                </a:solidFill>
                <a:latin typeface="Arial"/>
                <a:cs typeface="Arial"/>
              </a:rPr>
              <a:t>eLC</a:t>
            </a:r>
            <a:endParaRPr lang="en-US" sz="3000" b="1" dirty="0">
              <a:solidFill>
                <a:srgbClr val="4F81BD"/>
              </a:solidFill>
              <a:latin typeface="Arial"/>
              <a:cs typeface="Arial"/>
            </a:endParaRPr>
          </a:p>
          <a:p>
            <a:pPr algn="ctr">
              <a:buClr>
                <a:schemeClr val="accent5"/>
              </a:buClr>
            </a:pPr>
            <a:r>
              <a:rPr lang="en-US" sz="3000" b="1" dirty="0">
                <a:solidFill>
                  <a:srgbClr val="4F81BD"/>
                </a:solidFill>
                <a:latin typeface="Arial"/>
                <a:cs typeface="Arial"/>
              </a:rPr>
              <a:t>Check for deadline</a:t>
            </a:r>
            <a:endParaRPr lang="en-US" sz="3000" dirty="0">
              <a:latin typeface="Arial"/>
              <a:cs typeface="Arial"/>
            </a:endParaRPr>
          </a:p>
        </p:txBody>
      </p:sp>
      <p:sp>
        <p:nvSpPr>
          <p:cNvPr id="6" name="Title 5">
            <a:extLst>
              <a:ext uri="{FF2B5EF4-FFF2-40B4-BE49-F238E27FC236}">
                <a16:creationId xmlns:a16="http://schemas.microsoft.com/office/drawing/2014/main" id="{43F258FB-F4AD-494D-AE92-841B68EFBDC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44853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Can You Find Lasers?</a:t>
            </a:r>
          </a:p>
        </p:txBody>
      </p:sp>
      <p:pic>
        <p:nvPicPr>
          <p:cNvPr id="6" name="Picture 5"/>
          <p:cNvPicPr>
            <a:picLocks noChangeAspect="1"/>
          </p:cNvPicPr>
          <p:nvPr/>
        </p:nvPicPr>
        <p:blipFill>
          <a:blip r:embed="rId2"/>
          <a:stretch>
            <a:fillRect/>
          </a:stretch>
        </p:blipFill>
        <p:spPr>
          <a:xfrm>
            <a:off x="248464" y="777193"/>
            <a:ext cx="5080000" cy="2844800"/>
          </a:xfrm>
          <a:prstGeom prst="rect">
            <a:avLst/>
          </a:prstGeom>
        </p:spPr>
      </p:pic>
      <p:pic>
        <p:nvPicPr>
          <p:cNvPr id="8" name="Picture 7"/>
          <p:cNvPicPr>
            <a:picLocks noChangeAspect="1"/>
          </p:cNvPicPr>
          <p:nvPr/>
        </p:nvPicPr>
        <p:blipFill>
          <a:blip r:embed="rId3"/>
          <a:stretch>
            <a:fillRect/>
          </a:stretch>
        </p:blipFill>
        <p:spPr>
          <a:xfrm>
            <a:off x="648849" y="3621993"/>
            <a:ext cx="1660854" cy="2376435"/>
          </a:xfrm>
          <a:prstGeom prst="rect">
            <a:avLst/>
          </a:prstGeom>
        </p:spPr>
      </p:pic>
      <p:pic>
        <p:nvPicPr>
          <p:cNvPr id="9" name="Picture 8"/>
          <p:cNvPicPr>
            <a:picLocks noChangeAspect="1"/>
          </p:cNvPicPr>
          <p:nvPr/>
        </p:nvPicPr>
        <p:blipFill>
          <a:blip r:embed="rId4"/>
          <a:stretch>
            <a:fillRect/>
          </a:stretch>
        </p:blipFill>
        <p:spPr>
          <a:xfrm>
            <a:off x="5429533" y="777193"/>
            <a:ext cx="3461123" cy="5514976"/>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32245" y="4003261"/>
            <a:ext cx="3051877" cy="2288908"/>
          </a:xfrm>
          <a:prstGeom prst="rect">
            <a:avLst/>
          </a:prstGeom>
        </p:spPr>
      </p:pic>
    </p:spTree>
    <p:extLst>
      <p:ext uri="{BB962C8B-B14F-4D97-AF65-F5344CB8AC3E}">
        <p14:creationId xmlns:p14="http://schemas.microsoft.com/office/powerpoint/2010/main" val="720517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a:t>
            </a:r>
          </a:p>
        </p:txBody>
      </p:sp>
      <p:sp>
        <p:nvSpPr>
          <p:cNvPr id="5" name="Rectangle 4">
            <a:extLst>
              <a:ext uri="{FF2B5EF4-FFF2-40B4-BE49-F238E27FC236}">
                <a16:creationId xmlns:a16="http://schemas.microsoft.com/office/drawing/2014/main" id="{70F4FF83-EB93-254E-8606-993A9A6DA631}"/>
              </a:ext>
            </a:extLst>
          </p:cNvPr>
          <p:cNvSpPr/>
          <p:nvPr/>
        </p:nvSpPr>
        <p:spPr>
          <a:xfrm>
            <a:off x="583101" y="5252538"/>
            <a:ext cx="3591561" cy="369332"/>
          </a:xfrm>
          <a:prstGeom prst="rect">
            <a:avLst/>
          </a:prstGeom>
        </p:spPr>
        <p:txBody>
          <a:bodyPr wrap="none">
            <a:spAutoFit/>
          </a:bodyPr>
          <a:lstStyle/>
          <a:p>
            <a:r>
              <a:rPr lang="en-US" dirty="0"/>
              <a:t>https://</a:t>
            </a:r>
            <a:r>
              <a:rPr lang="en-US" dirty="0" err="1"/>
              <a:t>www.menti.com</a:t>
            </a:r>
            <a:r>
              <a:rPr lang="en-US" dirty="0"/>
              <a:t>/fjkee9bzey</a:t>
            </a:r>
          </a:p>
        </p:txBody>
      </p:sp>
      <p:sp>
        <p:nvSpPr>
          <p:cNvPr id="6" name="Rectangle 5">
            <a:extLst>
              <a:ext uri="{FF2B5EF4-FFF2-40B4-BE49-F238E27FC236}">
                <a16:creationId xmlns:a16="http://schemas.microsoft.com/office/drawing/2014/main" id="{F00076A5-FD72-B748-8ACD-154516ACB69C}"/>
              </a:ext>
            </a:extLst>
          </p:cNvPr>
          <p:cNvSpPr/>
          <p:nvPr/>
        </p:nvSpPr>
        <p:spPr>
          <a:xfrm>
            <a:off x="1114399" y="5659975"/>
            <a:ext cx="2371931" cy="369332"/>
          </a:xfrm>
          <a:prstGeom prst="rect">
            <a:avLst/>
          </a:prstGeom>
        </p:spPr>
        <p:txBody>
          <a:bodyPr wrap="none">
            <a:spAutoFit/>
          </a:bodyPr>
          <a:lstStyle/>
          <a:p>
            <a:r>
              <a:rPr lang="en-US" dirty="0"/>
              <a:t>voting code 7858 9692</a:t>
            </a:r>
          </a:p>
        </p:txBody>
      </p:sp>
      <p:sp>
        <p:nvSpPr>
          <p:cNvPr id="7" name="Rectangle 6">
            <a:extLst>
              <a:ext uri="{FF2B5EF4-FFF2-40B4-BE49-F238E27FC236}">
                <a16:creationId xmlns:a16="http://schemas.microsoft.com/office/drawing/2014/main" id="{A113A5FF-793B-B347-85C4-505BE2BC6EB3}"/>
              </a:ext>
            </a:extLst>
          </p:cNvPr>
          <p:cNvSpPr/>
          <p:nvPr/>
        </p:nvSpPr>
        <p:spPr>
          <a:xfrm>
            <a:off x="1581996" y="843660"/>
            <a:ext cx="1661993" cy="553998"/>
          </a:xfrm>
          <a:prstGeom prst="rect">
            <a:avLst/>
          </a:prstGeom>
        </p:spPr>
        <p:txBody>
          <a:bodyPr wrap="none">
            <a:spAutoFit/>
          </a:bodyPr>
          <a:lstStyle/>
          <a:p>
            <a:pPr algn="ctr"/>
            <a:r>
              <a:rPr lang="en-US" sz="3000" b="1" dirty="0">
                <a:solidFill>
                  <a:srgbClr val="FF0000"/>
                </a:solidFill>
              </a:rPr>
              <a:t>Scan Me!</a:t>
            </a:r>
          </a:p>
        </p:txBody>
      </p:sp>
      <p:sp>
        <p:nvSpPr>
          <p:cNvPr id="8" name="Rectangle 7">
            <a:extLst>
              <a:ext uri="{FF2B5EF4-FFF2-40B4-BE49-F238E27FC236}">
                <a16:creationId xmlns:a16="http://schemas.microsoft.com/office/drawing/2014/main" id="{590E860C-C255-C24E-9FB0-774FCE517F70}"/>
              </a:ext>
            </a:extLst>
          </p:cNvPr>
          <p:cNvSpPr/>
          <p:nvPr/>
        </p:nvSpPr>
        <p:spPr>
          <a:xfrm>
            <a:off x="583101" y="4730640"/>
            <a:ext cx="3659784" cy="553998"/>
          </a:xfrm>
          <a:prstGeom prst="rect">
            <a:avLst/>
          </a:prstGeom>
        </p:spPr>
        <p:txBody>
          <a:bodyPr wrap="none">
            <a:spAutoFit/>
          </a:bodyPr>
          <a:lstStyle/>
          <a:p>
            <a:r>
              <a:rPr lang="en-US" sz="3000" b="1" dirty="0">
                <a:solidFill>
                  <a:srgbClr val="FF0000"/>
                </a:solidFill>
              </a:rPr>
              <a:t>OR type the following</a:t>
            </a:r>
          </a:p>
        </p:txBody>
      </p:sp>
      <p:pic>
        <p:nvPicPr>
          <p:cNvPr id="9" name="Picture 8" descr="Qr code&#10;&#10;Description automatically generated">
            <a:extLst>
              <a:ext uri="{FF2B5EF4-FFF2-40B4-BE49-F238E27FC236}">
                <a16:creationId xmlns:a16="http://schemas.microsoft.com/office/drawing/2014/main" id="{3942C426-9CC0-F24C-98F3-08871CCB952D}"/>
              </a:ext>
            </a:extLst>
          </p:cNvPr>
          <p:cNvPicPr>
            <a:picLocks noChangeAspect="1"/>
          </p:cNvPicPr>
          <p:nvPr/>
        </p:nvPicPr>
        <p:blipFill>
          <a:blip r:embed="rId2"/>
          <a:stretch>
            <a:fillRect/>
          </a:stretch>
        </p:blipFill>
        <p:spPr>
          <a:xfrm>
            <a:off x="777095" y="1536974"/>
            <a:ext cx="3046538" cy="3054350"/>
          </a:xfrm>
          <a:prstGeom prst="rect">
            <a:avLst/>
          </a:prstGeom>
        </p:spPr>
      </p:pic>
    </p:spTree>
    <p:extLst>
      <p:ext uri="{BB962C8B-B14F-4D97-AF65-F5344CB8AC3E}">
        <p14:creationId xmlns:p14="http://schemas.microsoft.com/office/powerpoint/2010/main" val="1236128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Laser in Advanced Technology</a:t>
            </a:r>
          </a:p>
        </p:txBody>
      </p:sp>
      <p:sp>
        <p:nvSpPr>
          <p:cNvPr id="6" name="Rectangle 5"/>
          <p:cNvSpPr/>
          <p:nvPr/>
        </p:nvSpPr>
        <p:spPr>
          <a:xfrm>
            <a:off x="476249" y="863766"/>
            <a:ext cx="8667751" cy="5324535"/>
          </a:xfrm>
          <a:prstGeom prst="rect">
            <a:avLst/>
          </a:prstGeom>
        </p:spPr>
        <p:txBody>
          <a:bodyPr wrap="square">
            <a:spAutoFit/>
          </a:bodyPr>
          <a:lstStyle/>
          <a:p>
            <a:r>
              <a:rPr lang="en-US" sz="2000" dirty="0">
                <a:latin typeface="Arial"/>
                <a:cs typeface="Arial"/>
              </a:rPr>
              <a:t>Lasers are used in many areas, for example:</a:t>
            </a:r>
          </a:p>
          <a:p>
            <a:endParaRPr lang="en-US" sz="2000" dirty="0">
              <a:latin typeface="Arial"/>
              <a:cs typeface="Arial"/>
            </a:endParaRPr>
          </a:p>
          <a:p>
            <a:pPr marL="342900" indent="-342900">
              <a:buClr>
                <a:schemeClr val="accent5"/>
              </a:buClr>
              <a:buFont typeface="Wingdings" charset="2"/>
              <a:buChar char="v"/>
            </a:pPr>
            <a:r>
              <a:rPr lang="en-US" sz="2000" dirty="0">
                <a:solidFill>
                  <a:srgbClr val="0000FF"/>
                </a:solidFill>
                <a:latin typeface="Arial"/>
                <a:cs typeface="Arial"/>
              </a:rPr>
              <a:t>Industry</a:t>
            </a:r>
          </a:p>
          <a:p>
            <a:pPr marL="800100" lvl="1" indent="-342900">
              <a:buClr>
                <a:schemeClr val="accent5"/>
              </a:buClr>
              <a:buFont typeface="Courier New"/>
              <a:buChar char="o"/>
            </a:pPr>
            <a:r>
              <a:rPr lang="en-US" sz="2000" dirty="0">
                <a:latin typeface="Arial"/>
                <a:cs typeface="Arial"/>
              </a:rPr>
              <a:t>Measuring, drilling, cutting</a:t>
            </a:r>
          </a:p>
          <a:p>
            <a:pPr marL="800100" lvl="1" indent="-342900">
              <a:buClr>
                <a:schemeClr val="accent5"/>
              </a:buClr>
              <a:buFont typeface="Courier New"/>
              <a:buChar char="o"/>
            </a:pPr>
            <a:r>
              <a:rPr lang="en-US" sz="2000" dirty="0">
                <a:latin typeface="Arial"/>
                <a:cs typeface="Arial"/>
              </a:rPr>
              <a:t>Main advantage: no mechanical contact</a:t>
            </a:r>
          </a:p>
          <a:p>
            <a:pPr marL="800100" lvl="1" indent="-342900">
              <a:buClr>
                <a:schemeClr val="accent5"/>
              </a:buClr>
              <a:buFont typeface="Courier New"/>
              <a:buChar char="o"/>
            </a:pPr>
            <a:endParaRPr lang="en-US" sz="2000" dirty="0">
              <a:latin typeface="Arial"/>
              <a:cs typeface="Arial"/>
            </a:endParaRPr>
          </a:p>
          <a:p>
            <a:pPr marL="342900" indent="-342900">
              <a:buClr>
                <a:schemeClr val="accent5"/>
              </a:buClr>
              <a:buFont typeface="Wingdings" charset="2"/>
              <a:buChar char="v"/>
            </a:pPr>
            <a:r>
              <a:rPr lang="en-US" sz="2000" dirty="0">
                <a:solidFill>
                  <a:srgbClr val="0000FF"/>
                </a:solidFill>
                <a:latin typeface="Arial"/>
                <a:cs typeface="Arial"/>
              </a:rPr>
              <a:t>Environmental applications</a:t>
            </a:r>
          </a:p>
          <a:p>
            <a:pPr marL="800100" lvl="1" indent="-342900">
              <a:buClr>
                <a:schemeClr val="accent5"/>
              </a:buClr>
              <a:buFont typeface="Courier New"/>
              <a:buChar char="o"/>
            </a:pPr>
            <a:r>
              <a:rPr lang="en-US" sz="2000" dirty="0">
                <a:latin typeface="Arial"/>
                <a:cs typeface="Arial"/>
              </a:rPr>
              <a:t>Waste water purification, to determine toxins in smoke</a:t>
            </a:r>
          </a:p>
          <a:p>
            <a:pPr marL="800100" lvl="1" indent="-342900">
              <a:buClr>
                <a:schemeClr val="accent5"/>
              </a:buClr>
              <a:buFont typeface="Courier New"/>
              <a:buChar char="o"/>
            </a:pPr>
            <a:r>
              <a:rPr lang="en-US" sz="2000" dirty="0">
                <a:latin typeface="Arial"/>
                <a:cs typeface="Arial"/>
              </a:rPr>
              <a:t>Sensing – spectroscopy</a:t>
            </a:r>
          </a:p>
          <a:p>
            <a:pPr marL="800100" lvl="1" indent="-342900">
              <a:buClr>
                <a:schemeClr val="accent5"/>
              </a:buClr>
              <a:buFont typeface="Courier New"/>
              <a:buChar char="o"/>
            </a:pPr>
            <a:r>
              <a:rPr lang="en-US" sz="2000" dirty="0">
                <a:latin typeface="Arial"/>
                <a:cs typeface="Arial"/>
              </a:rPr>
              <a:t>Research tool in physics, chemistry, biology, astronomy, etc…</a:t>
            </a:r>
          </a:p>
          <a:p>
            <a:pPr marL="800100" lvl="1" indent="-342900">
              <a:buClr>
                <a:schemeClr val="accent5"/>
              </a:buClr>
              <a:buFont typeface="Courier New"/>
              <a:buChar char="o"/>
            </a:pPr>
            <a:endParaRPr lang="en-US" sz="2000" dirty="0">
              <a:latin typeface="Arial"/>
              <a:cs typeface="Arial"/>
            </a:endParaRPr>
          </a:p>
          <a:p>
            <a:pPr marL="342900" indent="-342900">
              <a:buClr>
                <a:schemeClr val="accent5"/>
              </a:buClr>
              <a:buFont typeface="Wingdings" charset="2"/>
              <a:buChar char="v"/>
            </a:pPr>
            <a:r>
              <a:rPr lang="en-US" sz="2000" dirty="0">
                <a:solidFill>
                  <a:srgbClr val="0000FF"/>
                </a:solidFill>
                <a:latin typeface="Arial"/>
                <a:cs typeface="Arial"/>
              </a:rPr>
              <a:t>Medicine</a:t>
            </a:r>
          </a:p>
          <a:p>
            <a:pPr marL="800100" lvl="1" indent="-342900">
              <a:buClr>
                <a:schemeClr val="accent5"/>
              </a:buClr>
              <a:buFont typeface="Courier New"/>
              <a:buChar char="o"/>
            </a:pPr>
            <a:r>
              <a:rPr lang="en-US" sz="2000" dirty="0">
                <a:latin typeface="Arial"/>
                <a:cs typeface="Arial"/>
              </a:rPr>
              <a:t>Ophthalmology, precision eye surgery, diagnostics</a:t>
            </a:r>
          </a:p>
          <a:p>
            <a:pPr marL="800100" lvl="1" indent="-342900">
              <a:buClr>
                <a:schemeClr val="accent5"/>
              </a:buClr>
              <a:buFont typeface="Courier New"/>
              <a:buChar char="o"/>
            </a:pPr>
            <a:endParaRPr lang="en-US" sz="2000" dirty="0">
              <a:latin typeface="Arial"/>
              <a:cs typeface="Arial"/>
            </a:endParaRPr>
          </a:p>
          <a:p>
            <a:pPr marL="342900" indent="-342900">
              <a:buClr>
                <a:schemeClr val="accent5"/>
              </a:buClr>
              <a:buFont typeface="Wingdings" charset="2"/>
              <a:buChar char="v"/>
            </a:pPr>
            <a:r>
              <a:rPr lang="en-US" sz="2000" dirty="0">
                <a:solidFill>
                  <a:srgbClr val="0000FF"/>
                </a:solidFill>
                <a:latin typeface="Arial"/>
                <a:cs typeface="Arial"/>
              </a:rPr>
              <a:t>Communication and computing</a:t>
            </a:r>
          </a:p>
          <a:p>
            <a:pPr marL="800100" lvl="1" indent="-342900">
              <a:buClr>
                <a:schemeClr val="accent5"/>
              </a:buClr>
              <a:buFont typeface="Courier New"/>
              <a:buChar char="o"/>
            </a:pPr>
            <a:r>
              <a:rPr lang="en-US" sz="2000" dirty="0">
                <a:latin typeface="Arial"/>
                <a:cs typeface="Arial"/>
              </a:rPr>
              <a:t>Terrestrial telecom, satellite, military, </a:t>
            </a:r>
            <a:r>
              <a:rPr lang="en-US" sz="2000" dirty="0" err="1">
                <a:latin typeface="Arial"/>
                <a:cs typeface="Arial"/>
              </a:rPr>
              <a:t>etc</a:t>
            </a:r>
            <a:endParaRPr lang="en-US" sz="2000" dirty="0">
              <a:latin typeface="Arial"/>
              <a:cs typeface="Arial"/>
            </a:endParaRPr>
          </a:p>
          <a:p>
            <a:pPr marL="800100" lvl="1" indent="-342900">
              <a:buClr>
                <a:schemeClr val="accent5"/>
              </a:buClr>
              <a:buFont typeface="Courier New"/>
              <a:buChar char="o"/>
            </a:pPr>
            <a:r>
              <a:rPr lang="en-US" sz="2000" dirty="0">
                <a:latin typeface="Arial"/>
                <a:cs typeface="Arial"/>
              </a:rPr>
              <a:t>Data storage, optical disc recording</a:t>
            </a:r>
          </a:p>
        </p:txBody>
      </p:sp>
    </p:spTree>
    <p:extLst>
      <p:ext uri="{BB962C8B-B14F-4D97-AF65-F5344CB8AC3E}">
        <p14:creationId xmlns:p14="http://schemas.microsoft.com/office/powerpoint/2010/main" val="4156474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Laser History</a:t>
            </a:r>
          </a:p>
        </p:txBody>
      </p:sp>
      <p:sp>
        <p:nvSpPr>
          <p:cNvPr id="6" name="Rectangle 5"/>
          <p:cNvSpPr/>
          <p:nvPr/>
        </p:nvSpPr>
        <p:spPr>
          <a:xfrm>
            <a:off x="316972" y="798821"/>
            <a:ext cx="6032244" cy="5632311"/>
          </a:xfrm>
          <a:prstGeom prst="rect">
            <a:avLst/>
          </a:prstGeom>
        </p:spPr>
        <p:txBody>
          <a:bodyPr wrap="square">
            <a:spAutoFit/>
          </a:bodyPr>
          <a:lstStyle/>
          <a:p>
            <a:pPr marL="342900" indent="-342900">
              <a:buClr>
                <a:schemeClr val="accent5"/>
              </a:buClr>
              <a:buFont typeface="Wingdings" charset="2"/>
              <a:buChar char="v"/>
            </a:pPr>
            <a:r>
              <a:rPr lang="en-US" sz="2000" dirty="0">
                <a:latin typeface="Arial"/>
                <a:cs typeface="Arial"/>
              </a:rPr>
              <a:t>1916: Theoretical background of laser action</a:t>
            </a:r>
          </a:p>
          <a:p>
            <a:pPr>
              <a:buClr>
                <a:schemeClr val="accent5"/>
              </a:buClr>
            </a:pPr>
            <a:r>
              <a:rPr lang="en-US" sz="2000" dirty="0">
                <a:latin typeface="Arial"/>
                <a:cs typeface="Arial"/>
              </a:rPr>
              <a:t>	(stimulated emission) developed by Einstein</a:t>
            </a:r>
          </a:p>
          <a:p>
            <a:pPr marL="342900" indent="-342900">
              <a:buClr>
                <a:schemeClr val="accent5"/>
              </a:buClr>
              <a:buFont typeface="Wingdings" charset="2"/>
              <a:buChar char="v"/>
            </a:pPr>
            <a:endParaRPr lang="en-US" sz="2000" dirty="0">
              <a:latin typeface="Arial"/>
              <a:cs typeface="Arial"/>
            </a:endParaRPr>
          </a:p>
          <a:p>
            <a:pPr marL="342900" indent="-342900">
              <a:buClr>
                <a:schemeClr val="accent5"/>
              </a:buClr>
              <a:buFont typeface="Wingdings" charset="2"/>
              <a:buChar char="v"/>
            </a:pPr>
            <a:r>
              <a:rPr lang="en-US" sz="2000" dirty="0">
                <a:latin typeface="Arial"/>
                <a:cs typeface="Arial"/>
              </a:rPr>
              <a:t>1954: C.H. Townes et al. developed the MASER</a:t>
            </a:r>
          </a:p>
          <a:p>
            <a:pPr marL="800100" lvl="1" indent="-342900">
              <a:buClr>
                <a:schemeClr val="accent5"/>
              </a:buClr>
              <a:buFont typeface="Courier New"/>
              <a:buChar char="o"/>
            </a:pPr>
            <a:r>
              <a:rPr lang="en-US" sz="2000" dirty="0">
                <a:latin typeface="Arial"/>
                <a:cs typeface="Arial"/>
              </a:rPr>
              <a:t>Microwave Amplifier by Stimulated Emission of Radiation</a:t>
            </a:r>
          </a:p>
          <a:p>
            <a:pPr marL="800100" lvl="1" indent="-342900">
              <a:buClr>
                <a:schemeClr val="accent5"/>
              </a:buClr>
              <a:buFont typeface="Courier New"/>
              <a:buChar char="o"/>
            </a:pPr>
            <a:r>
              <a:rPr lang="en-US" sz="2000" dirty="0">
                <a:latin typeface="Arial"/>
                <a:cs typeface="Arial"/>
              </a:rPr>
              <a:t>Masers are used as the timekeeping device in atomic clocks</a:t>
            </a:r>
          </a:p>
          <a:p>
            <a:pPr marL="800100" lvl="1" indent="-342900">
              <a:buClr>
                <a:schemeClr val="accent5"/>
              </a:buClr>
              <a:buFont typeface="Courier New"/>
              <a:buChar char="o"/>
            </a:pPr>
            <a:r>
              <a:rPr lang="en-US" sz="2000" dirty="0">
                <a:latin typeface="Arial"/>
                <a:cs typeface="Arial"/>
              </a:rPr>
              <a:t>	Frequency in the order of tens of GHz</a:t>
            </a:r>
          </a:p>
          <a:p>
            <a:pPr marL="342900" indent="-342900">
              <a:buClr>
                <a:schemeClr val="accent5"/>
              </a:buClr>
              <a:buFont typeface="Wingdings" charset="2"/>
              <a:buChar char="v"/>
            </a:pPr>
            <a:endParaRPr lang="en-US" sz="2000" dirty="0">
              <a:latin typeface="Arial"/>
              <a:cs typeface="Arial"/>
            </a:endParaRPr>
          </a:p>
          <a:p>
            <a:pPr marL="342900" indent="-342900">
              <a:buClr>
                <a:schemeClr val="accent5"/>
              </a:buClr>
              <a:buFont typeface="Wingdings" charset="2"/>
              <a:buChar char="v"/>
            </a:pPr>
            <a:r>
              <a:rPr lang="en-US" sz="2000" dirty="0">
                <a:latin typeface="Arial"/>
                <a:cs typeface="Arial"/>
              </a:rPr>
              <a:t>1958: A. Schawlow and C. H. Townes adapted MASER to optical frequencies</a:t>
            </a:r>
          </a:p>
          <a:p>
            <a:pPr marL="342900" indent="-342900">
              <a:buClr>
                <a:schemeClr val="accent5"/>
              </a:buClr>
              <a:buFont typeface="Wingdings" charset="2"/>
              <a:buChar char="v"/>
            </a:pPr>
            <a:endParaRPr lang="en-US" sz="2000" dirty="0">
              <a:latin typeface="Arial"/>
              <a:cs typeface="Arial"/>
            </a:endParaRPr>
          </a:p>
          <a:p>
            <a:pPr marL="342900" indent="-342900">
              <a:buClr>
                <a:schemeClr val="accent5"/>
              </a:buClr>
              <a:buFont typeface="Wingdings" charset="2"/>
              <a:buChar char="v"/>
            </a:pPr>
            <a:r>
              <a:rPr lang="en-US" sz="2000" dirty="0">
                <a:latin typeface="Arial"/>
                <a:cs typeface="Arial"/>
              </a:rPr>
              <a:t>1960: T.H. </a:t>
            </a:r>
            <a:r>
              <a:rPr lang="en-US" sz="2000" dirty="0" err="1">
                <a:latin typeface="Arial"/>
                <a:cs typeface="Arial"/>
              </a:rPr>
              <a:t>Maiman</a:t>
            </a:r>
            <a:r>
              <a:rPr lang="en-US" sz="2000" dirty="0">
                <a:latin typeface="Arial"/>
                <a:cs typeface="Arial"/>
              </a:rPr>
              <a:t> build the first laser </a:t>
            </a:r>
          </a:p>
          <a:p>
            <a:pPr marL="800100" lvl="1" indent="-342900">
              <a:buClr>
                <a:schemeClr val="accent5"/>
              </a:buClr>
              <a:buFont typeface="Courier New"/>
              <a:buChar char="o"/>
            </a:pPr>
            <a:r>
              <a:rPr lang="en-US" sz="2000" dirty="0">
                <a:latin typeface="Arial"/>
                <a:cs typeface="Arial"/>
              </a:rPr>
              <a:t>ruby laser</a:t>
            </a:r>
          </a:p>
          <a:p>
            <a:pPr marL="342900" indent="-342900">
              <a:buClr>
                <a:schemeClr val="accent5"/>
              </a:buClr>
              <a:buFont typeface="Wingdings" charset="2"/>
              <a:buChar char="v"/>
            </a:pPr>
            <a:endParaRPr lang="en-US" sz="2000" dirty="0">
              <a:latin typeface="Arial"/>
              <a:cs typeface="Arial"/>
            </a:endParaRPr>
          </a:p>
          <a:p>
            <a:pPr marL="342900" indent="-342900">
              <a:buClr>
                <a:schemeClr val="accent5"/>
              </a:buClr>
              <a:buFont typeface="Wingdings" charset="2"/>
              <a:buChar char="v"/>
            </a:pPr>
            <a:r>
              <a:rPr lang="en-US" sz="2000" dirty="0">
                <a:latin typeface="Arial"/>
                <a:cs typeface="Arial"/>
              </a:rPr>
              <a:t>Other lasers (</a:t>
            </a:r>
            <a:r>
              <a:rPr lang="en-US" sz="2000" dirty="0" err="1">
                <a:latin typeface="Arial"/>
                <a:cs typeface="Arial"/>
              </a:rPr>
              <a:t>HeNe</a:t>
            </a:r>
            <a:r>
              <a:rPr lang="en-US" sz="2000" dirty="0">
                <a:latin typeface="Arial"/>
                <a:cs typeface="Arial"/>
              </a:rPr>
              <a:t> etc.) followed rapidly using different media</a:t>
            </a:r>
          </a:p>
        </p:txBody>
      </p:sp>
      <p:pic>
        <p:nvPicPr>
          <p:cNvPr id="4" name="Picture 3"/>
          <p:cNvPicPr>
            <a:picLocks noChangeAspect="1"/>
          </p:cNvPicPr>
          <p:nvPr/>
        </p:nvPicPr>
        <p:blipFill>
          <a:blip r:embed="rId2"/>
          <a:stretch>
            <a:fillRect/>
          </a:stretch>
        </p:blipFill>
        <p:spPr>
          <a:xfrm>
            <a:off x="6441389" y="1044168"/>
            <a:ext cx="2400042" cy="2521125"/>
          </a:xfrm>
          <a:prstGeom prst="rect">
            <a:avLst/>
          </a:prstGeom>
        </p:spPr>
      </p:pic>
      <p:pic>
        <p:nvPicPr>
          <p:cNvPr id="5" name="Picture 4"/>
          <p:cNvPicPr>
            <a:picLocks noChangeAspect="1"/>
          </p:cNvPicPr>
          <p:nvPr/>
        </p:nvPicPr>
        <p:blipFill>
          <a:blip r:embed="rId3"/>
          <a:stretch>
            <a:fillRect/>
          </a:stretch>
        </p:blipFill>
        <p:spPr>
          <a:xfrm>
            <a:off x="6349217" y="3983286"/>
            <a:ext cx="2794783" cy="1641935"/>
          </a:xfrm>
          <a:prstGeom prst="rect">
            <a:avLst/>
          </a:prstGeom>
        </p:spPr>
      </p:pic>
      <p:sp>
        <p:nvSpPr>
          <p:cNvPr id="7" name="Rectangle 6"/>
          <p:cNvSpPr/>
          <p:nvPr/>
        </p:nvSpPr>
        <p:spPr>
          <a:xfrm>
            <a:off x="7208146" y="3555166"/>
            <a:ext cx="1005541" cy="369332"/>
          </a:xfrm>
          <a:prstGeom prst="rect">
            <a:avLst/>
          </a:prstGeom>
        </p:spPr>
        <p:txBody>
          <a:bodyPr wrap="none">
            <a:spAutoFit/>
          </a:bodyPr>
          <a:lstStyle/>
          <a:p>
            <a:pPr>
              <a:buClr>
                <a:schemeClr val="accent5"/>
              </a:buClr>
            </a:pPr>
            <a:r>
              <a:rPr lang="en-US" dirty="0">
                <a:latin typeface="Arial"/>
                <a:cs typeface="Arial"/>
              </a:rPr>
              <a:t>MASER</a:t>
            </a:r>
          </a:p>
        </p:txBody>
      </p:sp>
      <p:sp>
        <p:nvSpPr>
          <p:cNvPr id="8" name="Rectangle 7"/>
          <p:cNvSpPr/>
          <p:nvPr/>
        </p:nvSpPr>
        <p:spPr>
          <a:xfrm>
            <a:off x="6808874" y="5625221"/>
            <a:ext cx="1877926" cy="369332"/>
          </a:xfrm>
          <a:prstGeom prst="rect">
            <a:avLst/>
          </a:prstGeom>
        </p:spPr>
        <p:txBody>
          <a:bodyPr wrap="none">
            <a:spAutoFit/>
          </a:bodyPr>
          <a:lstStyle/>
          <a:p>
            <a:pPr>
              <a:buClr>
                <a:schemeClr val="accent5"/>
              </a:buClr>
            </a:pPr>
            <a:r>
              <a:rPr lang="en-US" dirty="0">
                <a:latin typeface="Arial"/>
                <a:cs typeface="Arial"/>
              </a:rPr>
              <a:t>First Ruby Laser</a:t>
            </a:r>
          </a:p>
        </p:txBody>
      </p:sp>
    </p:spTree>
    <p:extLst>
      <p:ext uri="{BB962C8B-B14F-4D97-AF65-F5344CB8AC3E}">
        <p14:creationId xmlns:p14="http://schemas.microsoft.com/office/powerpoint/2010/main" val="193881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Laser</a:t>
            </a:r>
          </a:p>
        </p:txBody>
      </p:sp>
      <p:sp>
        <p:nvSpPr>
          <p:cNvPr id="9" name="Rectangle 8"/>
          <p:cNvSpPr/>
          <p:nvPr/>
        </p:nvSpPr>
        <p:spPr>
          <a:xfrm>
            <a:off x="892503" y="691623"/>
            <a:ext cx="4006225" cy="369332"/>
          </a:xfrm>
          <a:prstGeom prst="rect">
            <a:avLst/>
          </a:prstGeom>
        </p:spPr>
        <p:txBody>
          <a:bodyPr wrap="none">
            <a:spAutoFit/>
          </a:bodyPr>
          <a:lstStyle/>
          <a:p>
            <a:r>
              <a:rPr lang="es-ES_tradnl" dirty="0">
                <a:latin typeface="Arial"/>
                <a:cs typeface="Arial"/>
              </a:rPr>
              <a:t>Solid-</a:t>
            </a:r>
            <a:r>
              <a:rPr lang="es-ES_tradnl" dirty="0" err="1">
                <a:latin typeface="Arial"/>
                <a:cs typeface="Arial"/>
              </a:rPr>
              <a:t>state</a:t>
            </a:r>
            <a:r>
              <a:rPr lang="es-ES_tradnl" dirty="0">
                <a:latin typeface="Arial"/>
                <a:cs typeface="Arial"/>
              </a:rPr>
              <a:t> </a:t>
            </a:r>
            <a:r>
              <a:rPr lang="es-ES_tradnl" dirty="0" err="1">
                <a:latin typeface="Arial"/>
                <a:cs typeface="Arial"/>
              </a:rPr>
              <a:t>lasers</a:t>
            </a:r>
            <a:r>
              <a:rPr lang="es-ES_tradnl" dirty="0">
                <a:latin typeface="Arial"/>
                <a:cs typeface="Arial"/>
              </a:rPr>
              <a:t>, </a:t>
            </a:r>
            <a:r>
              <a:rPr lang="es-ES_tradnl" dirty="0" err="1">
                <a:latin typeface="Arial"/>
                <a:cs typeface="Arial"/>
              </a:rPr>
              <a:t>e.g</a:t>
            </a:r>
            <a:r>
              <a:rPr lang="es-ES_tradnl" dirty="0">
                <a:latin typeface="Arial"/>
                <a:cs typeface="Arial"/>
              </a:rPr>
              <a:t>. </a:t>
            </a:r>
            <a:r>
              <a:rPr lang="es-ES_tradnl" dirty="0" err="1">
                <a:latin typeface="Arial"/>
                <a:cs typeface="Arial"/>
              </a:rPr>
              <a:t>Nd:YAG</a:t>
            </a:r>
            <a:r>
              <a:rPr lang="es-ES_tradnl" dirty="0">
                <a:latin typeface="Arial"/>
                <a:cs typeface="Arial"/>
              </a:rPr>
              <a:t> Laser</a:t>
            </a:r>
            <a:endParaRPr lang="en-US" dirty="0">
              <a:latin typeface="Arial"/>
              <a:cs typeface="Arial"/>
            </a:endParaRPr>
          </a:p>
        </p:txBody>
      </p:sp>
      <p:pic>
        <p:nvPicPr>
          <p:cNvPr id="10" name="Picture 9"/>
          <p:cNvPicPr>
            <a:picLocks noChangeAspect="1"/>
          </p:cNvPicPr>
          <p:nvPr/>
        </p:nvPicPr>
        <p:blipFill>
          <a:blip r:embed="rId2"/>
          <a:stretch>
            <a:fillRect/>
          </a:stretch>
        </p:blipFill>
        <p:spPr>
          <a:xfrm>
            <a:off x="905040" y="1060955"/>
            <a:ext cx="3230646" cy="2427879"/>
          </a:xfrm>
          <a:prstGeom prst="rect">
            <a:avLst/>
          </a:prstGeom>
        </p:spPr>
      </p:pic>
      <p:pic>
        <p:nvPicPr>
          <p:cNvPr id="11" name="Picture 10"/>
          <p:cNvPicPr>
            <a:picLocks noChangeAspect="1"/>
          </p:cNvPicPr>
          <p:nvPr/>
        </p:nvPicPr>
        <p:blipFill>
          <a:blip r:embed="rId3"/>
          <a:stretch>
            <a:fillRect/>
          </a:stretch>
        </p:blipFill>
        <p:spPr>
          <a:xfrm>
            <a:off x="4909523" y="1086611"/>
            <a:ext cx="3289300" cy="2463800"/>
          </a:xfrm>
          <a:prstGeom prst="rect">
            <a:avLst/>
          </a:prstGeom>
        </p:spPr>
      </p:pic>
      <p:sp>
        <p:nvSpPr>
          <p:cNvPr id="12" name="Rectangle 11"/>
          <p:cNvSpPr/>
          <p:nvPr/>
        </p:nvSpPr>
        <p:spPr>
          <a:xfrm>
            <a:off x="5051968" y="717279"/>
            <a:ext cx="3161142" cy="369332"/>
          </a:xfrm>
          <a:prstGeom prst="rect">
            <a:avLst/>
          </a:prstGeom>
        </p:spPr>
        <p:txBody>
          <a:bodyPr wrap="none">
            <a:spAutoFit/>
          </a:bodyPr>
          <a:lstStyle/>
          <a:p>
            <a:r>
              <a:rPr lang="es-ES_tradnl" dirty="0">
                <a:latin typeface="Arial"/>
                <a:cs typeface="Arial"/>
              </a:rPr>
              <a:t>Gas </a:t>
            </a:r>
            <a:r>
              <a:rPr lang="es-ES_tradnl" dirty="0" err="1">
                <a:latin typeface="Arial"/>
                <a:cs typeface="Arial"/>
              </a:rPr>
              <a:t>lasers</a:t>
            </a:r>
            <a:r>
              <a:rPr lang="es-ES_tradnl" dirty="0">
                <a:latin typeface="Arial"/>
                <a:cs typeface="Arial"/>
              </a:rPr>
              <a:t>, </a:t>
            </a:r>
            <a:r>
              <a:rPr lang="es-ES_tradnl" dirty="0" err="1">
                <a:latin typeface="Arial"/>
                <a:cs typeface="Arial"/>
              </a:rPr>
              <a:t>e.g</a:t>
            </a:r>
            <a:r>
              <a:rPr lang="es-ES_tradnl" dirty="0">
                <a:latin typeface="Arial"/>
                <a:cs typeface="Arial"/>
              </a:rPr>
              <a:t>. He Ne Laser</a:t>
            </a:r>
            <a:endParaRPr lang="en-US" dirty="0">
              <a:latin typeface="Arial"/>
              <a:cs typeface="Arial"/>
            </a:endParaRPr>
          </a:p>
        </p:txBody>
      </p:sp>
      <p:pic>
        <p:nvPicPr>
          <p:cNvPr id="13" name="Picture 12"/>
          <p:cNvPicPr>
            <a:picLocks noChangeAspect="1"/>
          </p:cNvPicPr>
          <p:nvPr/>
        </p:nvPicPr>
        <p:blipFill>
          <a:blip r:embed="rId4"/>
          <a:stretch>
            <a:fillRect/>
          </a:stretch>
        </p:blipFill>
        <p:spPr>
          <a:xfrm>
            <a:off x="892503" y="3799934"/>
            <a:ext cx="3243183" cy="2493647"/>
          </a:xfrm>
          <a:prstGeom prst="rect">
            <a:avLst/>
          </a:prstGeom>
        </p:spPr>
      </p:pic>
      <p:sp>
        <p:nvSpPr>
          <p:cNvPr id="14" name="Rectangle 13"/>
          <p:cNvSpPr/>
          <p:nvPr/>
        </p:nvSpPr>
        <p:spPr>
          <a:xfrm>
            <a:off x="889773" y="3468015"/>
            <a:ext cx="2135020" cy="369332"/>
          </a:xfrm>
          <a:prstGeom prst="rect">
            <a:avLst/>
          </a:prstGeom>
        </p:spPr>
        <p:txBody>
          <a:bodyPr wrap="none">
            <a:spAutoFit/>
          </a:bodyPr>
          <a:lstStyle/>
          <a:p>
            <a:r>
              <a:rPr lang="nl-NL" dirty="0" err="1">
                <a:latin typeface="Arial"/>
                <a:cs typeface="Arial"/>
              </a:rPr>
              <a:t>Table</a:t>
            </a:r>
            <a:r>
              <a:rPr lang="nl-NL" dirty="0">
                <a:latin typeface="Arial"/>
                <a:cs typeface="Arial"/>
              </a:rPr>
              <a:t>-top </a:t>
            </a:r>
            <a:r>
              <a:rPr lang="nl-NL" dirty="0" err="1">
                <a:latin typeface="Arial"/>
                <a:cs typeface="Arial"/>
              </a:rPr>
              <a:t>dye</a:t>
            </a:r>
            <a:r>
              <a:rPr lang="nl-NL" dirty="0">
                <a:latin typeface="Arial"/>
                <a:cs typeface="Arial"/>
              </a:rPr>
              <a:t> laser</a:t>
            </a:r>
            <a:endParaRPr lang="en-US" dirty="0">
              <a:latin typeface="Arial"/>
              <a:cs typeface="Arial"/>
            </a:endParaRPr>
          </a:p>
        </p:txBody>
      </p:sp>
      <p:pic>
        <p:nvPicPr>
          <p:cNvPr id="15" name="Picture 14"/>
          <p:cNvPicPr>
            <a:picLocks noChangeAspect="1"/>
          </p:cNvPicPr>
          <p:nvPr/>
        </p:nvPicPr>
        <p:blipFill>
          <a:blip r:embed="rId5"/>
          <a:stretch>
            <a:fillRect/>
          </a:stretch>
        </p:blipFill>
        <p:spPr>
          <a:xfrm>
            <a:off x="4795094" y="3944511"/>
            <a:ext cx="3505200" cy="2324100"/>
          </a:xfrm>
          <a:prstGeom prst="rect">
            <a:avLst/>
          </a:prstGeom>
        </p:spPr>
      </p:pic>
      <p:sp>
        <p:nvSpPr>
          <p:cNvPr id="16" name="Rectangle 15"/>
          <p:cNvSpPr/>
          <p:nvPr/>
        </p:nvSpPr>
        <p:spPr>
          <a:xfrm>
            <a:off x="4795094" y="3598233"/>
            <a:ext cx="2365852" cy="369332"/>
          </a:xfrm>
          <a:prstGeom prst="rect">
            <a:avLst/>
          </a:prstGeom>
        </p:spPr>
        <p:txBody>
          <a:bodyPr wrap="none">
            <a:spAutoFit/>
          </a:bodyPr>
          <a:lstStyle/>
          <a:p>
            <a:r>
              <a:rPr lang="es-ES_tradnl" dirty="0">
                <a:latin typeface="Arial"/>
                <a:cs typeface="Arial"/>
              </a:rPr>
              <a:t>Semiconductor Laser</a:t>
            </a:r>
            <a:endParaRPr lang="en-US" dirty="0">
              <a:latin typeface="Arial"/>
              <a:cs typeface="Arial"/>
            </a:endParaRPr>
          </a:p>
        </p:txBody>
      </p:sp>
      <p:pic>
        <p:nvPicPr>
          <p:cNvPr id="3" name="Picture 2"/>
          <p:cNvPicPr>
            <a:picLocks noChangeAspect="1"/>
          </p:cNvPicPr>
          <p:nvPr/>
        </p:nvPicPr>
        <p:blipFill>
          <a:blip r:embed="rId6"/>
          <a:stretch>
            <a:fillRect/>
          </a:stretch>
        </p:blipFill>
        <p:spPr>
          <a:xfrm>
            <a:off x="6529455" y="4964676"/>
            <a:ext cx="1770839" cy="1253422"/>
          </a:xfrm>
          <a:prstGeom prst="rect">
            <a:avLst/>
          </a:prstGeom>
        </p:spPr>
      </p:pic>
    </p:spTree>
    <p:extLst>
      <p:ext uri="{BB962C8B-B14F-4D97-AF65-F5344CB8AC3E}">
        <p14:creationId xmlns:p14="http://schemas.microsoft.com/office/powerpoint/2010/main" val="1173233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LED Works?</a:t>
            </a:r>
          </a:p>
        </p:txBody>
      </p:sp>
      <p:pic>
        <p:nvPicPr>
          <p:cNvPr id="9" name="Picture 8"/>
          <p:cNvPicPr>
            <a:picLocks noChangeAspect="1"/>
          </p:cNvPicPr>
          <p:nvPr/>
        </p:nvPicPr>
        <p:blipFill>
          <a:blip r:embed="rId2"/>
          <a:stretch>
            <a:fillRect/>
          </a:stretch>
        </p:blipFill>
        <p:spPr>
          <a:xfrm>
            <a:off x="357988" y="808169"/>
            <a:ext cx="1792268" cy="1735940"/>
          </a:xfrm>
          <a:prstGeom prst="rect">
            <a:avLst/>
          </a:prstGeom>
        </p:spPr>
      </p:pic>
      <p:sp>
        <p:nvSpPr>
          <p:cNvPr id="10" name="Rectangle 9"/>
          <p:cNvSpPr/>
          <p:nvPr/>
        </p:nvSpPr>
        <p:spPr>
          <a:xfrm>
            <a:off x="2213842" y="808169"/>
            <a:ext cx="6661375" cy="646331"/>
          </a:xfrm>
          <a:prstGeom prst="rect">
            <a:avLst/>
          </a:prstGeom>
        </p:spPr>
        <p:txBody>
          <a:bodyPr wrap="square">
            <a:spAutoFit/>
          </a:bodyPr>
          <a:lstStyle/>
          <a:p>
            <a:r>
              <a:rPr lang="en-US" dirty="0">
                <a:latin typeface="Arial"/>
                <a:cs typeface="Arial"/>
              </a:rPr>
              <a:t>An atom, in the simplest model, consists of a nucleus and orbiting electrons.</a:t>
            </a:r>
          </a:p>
        </p:txBody>
      </p:sp>
      <p:sp>
        <p:nvSpPr>
          <p:cNvPr id="16" name="TextBox 15"/>
          <p:cNvSpPr txBox="1"/>
          <p:nvPr/>
        </p:nvSpPr>
        <p:spPr>
          <a:xfrm>
            <a:off x="226841" y="6049604"/>
            <a:ext cx="1590399" cy="276999"/>
          </a:xfrm>
          <a:prstGeom prst="rect">
            <a:avLst/>
          </a:prstGeom>
          <a:noFill/>
        </p:spPr>
        <p:txBody>
          <a:bodyPr wrap="none" rtlCol="0">
            <a:spAutoFit/>
          </a:bodyPr>
          <a:lstStyle/>
          <a:p>
            <a:r>
              <a:rPr lang="en-US" sz="1200" dirty="0">
                <a:solidFill>
                  <a:schemeClr val="bg1">
                    <a:lumMod val="65000"/>
                  </a:schemeClr>
                </a:solidFill>
              </a:rPr>
              <a:t>Ref: How Stuff Works?</a:t>
            </a:r>
          </a:p>
        </p:txBody>
      </p:sp>
      <p:pic>
        <p:nvPicPr>
          <p:cNvPr id="17" name="Picture 16"/>
          <p:cNvPicPr>
            <a:picLocks noChangeAspect="1"/>
          </p:cNvPicPr>
          <p:nvPr/>
        </p:nvPicPr>
        <p:blipFill>
          <a:blip r:embed="rId3"/>
          <a:stretch>
            <a:fillRect/>
          </a:stretch>
        </p:blipFill>
        <p:spPr>
          <a:xfrm>
            <a:off x="6032770" y="2708937"/>
            <a:ext cx="2926994" cy="1605126"/>
          </a:xfrm>
          <a:prstGeom prst="rect">
            <a:avLst/>
          </a:prstGeom>
        </p:spPr>
      </p:pic>
      <p:sp>
        <p:nvSpPr>
          <p:cNvPr id="18" name="Rectangle 17"/>
          <p:cNvSpPr/>
          <p:nvPr/>
        </p:nvSpPr>
        <p:spPr>
          <a:xfrm>
            <a:off x="2150257" y="2836735"/>
            <a:ext cx="3882513" cy="1477328"/>
          </a:xfrm>
          <a:prstGeom prst="rect">
            <a:avLst/>
          </a:prstGeom>
          <a:solidFill>
            <a:schemeClr val="accent3">
              <a:lumMod val="20000"/>
              <a:lumOff val="80000"/>
            </a:schemeClr>
          </a:solidFill>
        </p:spPr>
        <p:txBody>
          <a:bodyPr wrap="square">
            <a:spAutoFit/>
          </a:bodyPr>
          <a:lstStyle/>
          <a:p>
            <a:r>
              <a:rPr lang="en-US" b="1" dirty="0">
                <a:solidFill>
                  <a:srgbClr val="1F497D"/>
                </a:solidFill>
                <a:latin typeface="Arial"/>
                <a:cs typeface="Arial"/>
              </a:rPr>
              <a:t>Step 1: Absorption</a:t>
            </a:r>
          </a:p>
          <a:p>
            <a:r>
              <a:rPr lang="en-US" dirty="0">
                <a:latin typeface="Arial"/>
                <a:cs typeface="Arial"/>
              </a:rPr>
              <a:t>An atom absorbs energy in the form of heat, light, or electricity. Electrons move from a lower-energy orbit to a higher-energy orbit.</a:t>
            </a:r>
          </a:p>
        </p:txBody>
      </p:sp>
      <p:pic>
        <p:nvPicPr>
          <p:cNvPr id="19" name="Picture 18"/>
          <p:cNvPicPr>
            <a:picLocks noChangeAspect="1"/>
          </p:cNvPicPr>
          <p:nvPr/>
        </p:nvPicPr>
        <p:blipFill>
          <a:blip r:embed="rId4"/>
          <a:stretch>
            <a:fillRect/>
          </a:stretch>
        </p:blipFill>
        <p:spPr>
          <a:xfrm>
            <a:off x="294402" y="4366691"/>
            <a:ext cx="3316699" cy="1708100"/>
          </a:xfrm>
          <a:prstGeom prst="rect">
            <a:avLst/>
          </a:prstGeom>
        </p:spPr>
      </p:pic>
      <p:sp>
        <p:nvSpPr>
          <p:cNvPr id="20" name="Rectangle 19"/>
          <p:cNvSpPr/>
          <p:nvPr/>
        </p:nvSpPr>
        <p:spPr>
          <a:xfrm>
            <a:off x="3611101" y="4516065"/>
            <a:ext cx="5348663" cy="1477328"/>
          </a:xfrm>
          <a:prstGeom prst="rect">
            <a:avLst/>
          </a:prstGeom>
          <a:solidFill>
            <a:srgbClr val="EBF1DE"/>
          </a:solidFill>
        </p:spPr>
        <p:txBody>
          <a:bodyPr wrap="square">
            <a:spAutoFit/>
          </a:bodyPr>
          <a:lstStyle/>
          <a:p>
            <a:r>
              <a:rPr lang="en-US" b="1" dirty="0">
                <a:solidFill>
                  <a:srgbClr val="1F497D"/>
                </a:solidFill>
                <a:latin typeface="Arial"/>
                <a:cs typeface="Arial"/>
              </a:rPr>
              <a:t>Step 2: Spontaneous emission</a:t>
            </a:r>
          </a:p>
          <a:p>
            <a:r>
              <a:rPr lang="en-US" dirty="0">
                <a:latin typeface="Arial"/>
                <a:cs typeface="Arial"/>
              </a:rPr>
              <a:t>Once an electron moves to a higher-energy orbit, it eventually wants to return to the ground state. </a:t>
            </a:r>
          </a:p>
          <a:p>
            <a:r>
              <a:rPr lang="en-US" dirty="0">
                <a:latin typeface="Arial"/>
                <a:cs typeface="Arial"/>
              </a:rPr>
              <a:t>When it does, it releases its energy as a photon -- a particle of light. </a:t>
            </a:r>
          </a:p>
        </p:txBody>
      </p:sp>
      <p:sp>
        <p:nvSpPr>
          <p:cNvPr id="5" name="Rectangle 4"/>
          <p:cNvSpPr/>
          <p:nvPr/>
        </p:nvSpPr>
        <p:spPr>
          <a:xfrm>
            <a:off x="357988" y="2532273"/>
            <a:ext cx="4572000" cy="369332"/>
          </a:xfrm>
          <a:prstGeom prst="rect">
            <a:avLst/>
          </a:prstGeom>
        </p:spPr>
        <p:txBody>
          <a:bodyPr>
            <a:spAutoFit/>
          </a:bodyPr>
          <a:lstStyle/>
          <a:p>
            <a:r>
              <a:rPr lang="en-US" b="1" dirty="0">
                <a:solidFill>
                  <a:schemeClr val="accent2"/>
                </a:solidFill>
                <a:latin typeface="Arial"/>
                <a:cs typeface="Arial"/>
              </a:rPr>
              <a:t>For a LED:</a:t>
            </a:r>
            <a:endParaRPr lang="en-US" b="1" dirty="0">
              <a:solidFill>
                <a:schemeClr val="accent2"/>
              </a:solidFill>
            </a:endParaRPr>
          </a:p>
        </p:txBody>
      </p:sp>
    </p:spTree>
    <p:extLst>
      <p:ext uri="{BB962C8B-B14F-4D97-AF65-F5344CB8AC3E}">
        <p14:creationId xmlns:p14="http://schemas.microsoft.com/office/powerpoint/2010/main" val="4082557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16558</TotalTime>
  <Words>2196</Words>
  <Application>Microsoft Macintosh PowerPoint</Application>
  <PresentationFormat>On-screen Show (4:3)</PresentationFormat>
  <Paragraphs>338</Paragraphs>
  <Slides>50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Courier New</vt:lpstr>
      <vt:lpstr>Georgia</vt:lpstr>
      <vt:lpstr>Wingdings</vt:lpstr>
      <vt:lpstr>Office Theme</vt:lpstr>
      <vt:lpstr>ELEE 4145 Lecture 2: Laser and LED</vt:lpstr>
      <vt:lpstr>Laser vs. LED</vt:lpstr>
      <vt:lpstr>Laser vs. LED</vt:lpstr>
      <vt:lpstr>Where Can You Find Lasers?</vt:lpstr>
      <vt:lpstr>Where Can You Find Lasers?</vt:lpstr>
      <vt:lpstr>Laser in Advanced Technology</vt:lpstr>
      <vt:lpstr>Laser History</vt:lpstr>
      <vt:lpstr>Different Types of Laser</vt:lpstr>
      <vt:lpstr>How LED Works?</vt:lpstr>
      <vt:lpstr>How LED and Laser Works?</vt:lpstr>
      <vt:lpstr>How Laser Works?</vt:lpstr>
      <vt:lpstr>What is Population Inversion?</vt:lpstr>
      <vt:lpstr>Four Level Laser System (e.g. HeNe)</vt:lpstr>
      <vt:lpstr>Amplification in Laser</vt:lpstr>
      <vt:lpstr>Laser Dynamic – Steps for Establishing Laser Operation</vt:lpstr>
      <vt:lpstr>Ruby Laser System</vt:lpstr>
      <vt:lpstr>Laser Power vs Current (L-I) Characteristic</vt:lpstr>
      <vt:lpstr>Lasing Wavelength and Spectra (I)</vt:lpstr>
      <vt:lpstr>Lasing Wavelength and Spectra (II)</vt:lpstr>
      <vt:lpstr>Lasing Wavelength and Spectra (III)</vt:lpstr>
      <vt:lpstr>Single Mode vs Multimode Laser</vt:lpstr>
      <vt:lpstr>Single Mode Oscillation (I)</vt:lpstr>
      <vt:lpstr>Single Mode Oscillation (II)</vt:lpstr>
      <vt:lpstr>Single Mode Oscillation (III)</vt:lpstr>
      <vt:lpstr>Single Mode Oscillation (IV)</vt:lpstr>
      <vt:lpstr>Single Mode Oscillation (V)</vt:lpstr>
      <vt:lpstr>Single Mode Oscillation (VI)</vt:lpstr>
      <vt:lpstr>Single Mode Oscillation (VII)</vt:lpstr>
      <vt:lpstr>Laser Coherency</vt:lpstr>
      <vt:lpstr>Laser Modulation Response</vt:lpstr>
      <vt:lpstr>Laser Modulation Response (Measured)</vt:lpstr>
      <vt:lpstr>Let’s Play!</vt:lpstr>
      <vt:lpstr>Laser vs. LED</vt:lpstr>
      <vt:lpstr>Now we can explain some of the laser properties</vt:lpstr>
      <vt:lpstr>Commonly Used Laser - Semiconductor Lasers</vt:lpstr>
      <vt:lpstr>Various Types of Semiconductor Lasers</vt:lpstr>
      <vt:lpstr>Basic Laser Structure</vt:lpstr>
      <vt:lpstr>Double Hetero-Structure Laser</vt:lpstr>
      <vt:lpstr>Double Hetero-Structure Laser</vt:lpstr>
      <vt:lpstr>Choice of Laser Materials: General</vt:lpstr>
      <vt:lpstr>Choice of Laser Materials: General</vt:lpstr>
      <vt:lpstr>Laser: Stripe Geometry</vt:lpstr>
      <vt:lpstr>Laser Packaging</vt:lpstr>
      <vt:lpstr>SEM Image of a Laser</vt:lpstr>
      <vt:lpstr>Photonic Integrated Circuits</vt:lpstr>
      <vt:lpstr>Laser Packaging</vt:lpstr>
      <vt:lpstr>Other Types of Laser – Fiber Laser</vt:lpstr>
      <vt:lpstr>Other Types of Laser</vt:lpstr>
      <vt:lpstr>PowerPoint Presentation</vt:lpstr>
      <vt:lpstr>Let’s Play!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Mable Fok</dc:creator>
  <cp:lastModifiedBy>Mable Fok</cp:lastModifiedBy>
  <cp:revision>377</cp:revision>
  <cp:lastPrinted>2013-01-02T15:40:43Z</cp:lastPrinted>
  <dcterms:created xsi:type="dcterms:W3CDTF">2012-10-12T20:37:07Z</dcterms:created>
  <dcterms:modified xsi:type="dcterms:W3CDTF">2021-08-23T15:13:53Z</dcterms:modified>
</cp:coreProperties>
</file>